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heme/theme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0"/>
  </p:notesMasterIdLst>
  <p:handoutMasterIdLst>
    <p:handoutMasterId r:id="rId31"/>
  </p:handoutMasterIdLst>
  <p:sldIdLst>
    <p:sldId id="256" r:id="rId4"/>
    <p:sldId id="257" r:id="rId5"/>
    <p:sldId id="278" r:id="rId6"/>
    <p:sldId id="258" r:id="rId7"/>
    <p:sldId id="259" r:id="rId8"/>
    <p:sldId id="260" r:id="rId9"/>
    <p:sldId id="261" r:id="rId10"/>
    <p:sldId id="279" r:id="rId11"/>
    <p:sldId id="262" r:id="rId12"/>
    <p:sldId id="276" r:id="rId13"/>
    <p:sldId id="277" r:id="rId14"/>
    <p:sldId id="264" r:id="rId15"/>
    <p:sldId id="265" r:id="rId16"/>
    <p:sldId id="280" r:id="rId17"/>
    <p:sldId id="266" r:id="rId18"/>
    <p:sldId id="267" r:id="rId19"/>
    <p:sldId id="268" r:id="rId20"/>
    <p:sldId id="269" r:id="rId21"/>
    <p:sldId id="270" r:id="rId22"/>
    <p:sldId id="281" r:id="rId23"/>
    <p:sldId id="282" r:id="rId24"/>
    <p:sldId id="272" r:id="rId25"/>
    <p:sldId id="273" r:id="rId26"/>
    <p:sldId id="283" r:id="rId27"/>
    <p:sldId id="274" r:id="rId28"/>
    <p:sldId id="275"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1" d="100"/>
          <a:sy n="91" d="100"/>
        </p:scale>
        <p:origin x="-564" y="-96"/>
      </p:cViewPr>
      <p:guideLst>
        <p:guide orient="horz" pos="676"/>
        <p:guide pos="56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pPr/>
              <a:t>11/20/2016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pPr/>
              <a:t>‹nr.›</a:t>
            </a:fld>
            <a:endParaRPr lang="en-US"/>
          </a:p>
        </p:txBody>
      </p:sp>
    </p:spTree>
    <p:extLst>
      <p:ext uri="{BB962C8B-B14F-4D97-AF65-F5344CB8AC3E}">
        <p14:creationId xmlns:p14="http://schemas.microsoft.com/office/powerpoint/2010/main" xmlns=""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pPr/>
              <a:t>11/20/2016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pPr/>
              <a:t>‹nr.›</a:t>
            </a:fld>
            <a:endParaRPr lang="en-US"/>
          </a:p>
        </p:txBody>
      </p:sp>
    </p:spTree>
    <p:extLst>
      <p:ext uri="{BB962C8B-B14F-4D97-AF65-F5344CB8AC3E}">
        <p14:creationId xmlns:p14="http://schemas.microsoft.com/office/powerpoint/2010/main" xmlns=""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xmlns=""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pPr/>
              <a:t>‹nr.›</a:t>
            </a:fld>
            <a:endParaRPr lang="en-US"/>
          </a:p>
        </p:txBody>
      </p:sp>
    </p:spTree>
    <p:extLst>
      <p:ext uri="{BB962C8B-B14F-4D97-AF65-F5344CB8AC3E}">
        <p14:creationId xmlns:p14="http://schemas.microsoft.com/office/powerpoint/2010/main" xmlns=""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‹nr.›</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xmlns=""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‹nr.›</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xmlns=""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xmlns="" val="20000"/>
                    </a:ext>
                  </a:extLst>
                </a:gridCol>
                <a:gridCol w="716414">
                  <a:extLst>
                    <a:ext uri="{9D8B030D-6E8A-4147-A177-3AD203B41FA5}">
                      <a16:colId xmlns:a16="http://schemas.microsoft.com/office/drawing/2014/main" xmlns="" val="20001"/>
                    </a:ext>
                  </a:extLst>
                </a:gridCol>
                <a:gridCol w="434865">
                  <a:extLst>
                    <a:ext uri="{9D8B030D-6E8A-4147-A177-3AD203B41FA5}">
                      <a16:colId xmlns:a16="http://schemas.microsoft.com/office/drawing/2014/main" xmlns=""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xmlns=""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xmlns=""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pPr/>
              <a:t>‹nr.›</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xmlns="" val="29648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pPr/>
              <a:t>‹nr.›</a:t>
            </a:fld>
            <a:endParaRPr lang="en-US"/>
          </a:p>
        </p:txBody>
      </p:sp>
    </p:spTree>
    <p:extLst>
      <p:ext uri="{BB962C8B-B14F-4D97-AF65-F5344CB8AC3E}">
        <p14:creationId xmlns:p14="http://schemas.microsoft.com/office/powerpoint/2010/main" xmlns="" val="16054592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pPr/>
              <a:t>November 20, 2016</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‹nr.›</a:t>
            </a:fld>
            <a:endParaRPr lang="en-US"/>
          </a:p>
        </p:txBody>
      </p:sp>
    </p:spTree>
    <p:extLst>
      <p:ext uri="{BB962C8B-B14F-4D97-AF65-F5344CB8AC3E}">
        <p14:creationId xmlns:p14="http://schemas.microsoft.com/office/powerpoint/2010/main" xmlns=""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‹nr.›</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xmlns=""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‹nr.›</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4"/>
          <a:stretch>
            <a:fillRect/>
          </a:stretch>
        </p:blipFill>
        <p:spPr>
          <a:xfrm>
            <a:off x="776477" y="4906329"/>
            <a:ext cx="1060918" cy="134402"/>
          </a:xfrm>
          <a:prstGeom prst="rect">
            <a:avLst/>
          </a:prstGeom>
        </p:spPr>
      </p:pic>
    </p:spTree>
    <p:extLst>
      <p:ext uri="{BB962C8B-B14F-4D97-AF65-F5344CB8AC3E}">
        <p14:creationId xmlns:p14="http://schemas.microsoft.com/office/powerpoint/2010/main" xmlns="" val="3591960883"/>
      </p:ext>
    </p:extLst>
  </p:cSld>
  <p:clrMap bg1="lt1" tx1="dk1" bg2="lt2" tx2="dk2" accent1="accent1" accent2="accent2" accent3="accent3" accent4="accent4" accent5="accent5" accent6="accent6" hlink="hlink" folHlink="folHlink"/>
  <p:sldLayoutIdLst>
    <p:sldLayoutId id="2147483671" r:id="rId1"/>
    <p:sldLayoutId id="2147483674" r:id="rId2"/>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t>Help us help you</a:t>
            </a:r>
          </a:p>
        </p:txBody>
      </p:sp>
      <p:sp>
        <p:nvSpPr>
          <p:cNvPr id="3" name="Text Placeholder 2"/>
          <p:cNvSpPr>
            <a:spLocks noGrp="1"/>
          </p:cNvSpPr>
          <p:nvPr>
            <p:ph type="body" sz="quarter" idx="12"/>
          </p:nvPr>
        </p:nvSpPr>
        <p:spPr/>
        <p:txBody>
          <a:bodyPr/>
          <a:lstStyle/>
          <a:p>
            <a:r>
              <a:t>Friday, August 05,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Why do you feel membership in Afera is important for your organisation?</a:t>
            </a:r>
          </a:p>
        </p:txBody>
      </p:sp>
      <p:sp>
        <p:nvSpPr>
          <p:cNvPr id="3" name="Content Placeholder 2"/>
          <p:cNvSpPr>
            <a:spLocks noGrp="1"/>
          </p:cNvSpPr>
          <p:nvPr>
            <p:ph idx="1"/>
          </p:nvPr>
        </p:nvSpPr>
        <p:spPr/>
        <p:txBody>
          <a:bodyPr/>
          <a:lstStyle/>
          <a:p>
            <a:r>
              <a:t>Answered: 54    Skipped: 12</a:t>
            </a:r>
          </a:p>
        </p:txBody>
      </p:sp>
      <p:pic>
        <p:nvPicPr>
          <p:cNvPr id="5" name="Picture 3" descr="table9138015280.png"/>
          <p:cNvPicPr/>
          <p:nvPr/>
        </p:nvPicPr>
        <p:blipFill rotWithShape="1">
          <a:blip r:embed="rId2"/>
          <a:srcRect b="54585"/>
          <a:stretch/>
        </p:blipFill>
        <p:spPr bwMode="auto">
          <a:xfrm>
            <a:off x="2018347" y="529017"/>
            <a:ext cx="5107305" cy="418338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8566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Why do you feel membership in Afera is important for your organisation?</a:t>
            </a:r>
          </a:p>
        </p:txBody>
      </p:sp>
      <p:sp>
        <p:nvSpPr>
          <p:cNvPr id="3" name="Content Placeholder 2"/>
          <p:cNvSpPr>
            <a:spLocks noGrp="1"/>
          </p:cNvSpPr>
          <p:nvPr>
            <p:ph idx="1"/>
          </p:nvPr>
        </p:nvSpPr>
        <p:spPr/>
        <p:txBody>
          <a:bodyPr/>
          <a:lstStyle/>
          <a:p>
            <a:r>
              <a:t>Answered: 54    Skipped: 12</a:t>
            </a:r>
          </a:p>
        </p:txBody>
      </p:sp>
      <p:pic>
        <p:nvPicPr>
          <p:cNvPr id="5" name="Picture 3" descr="table9138015280.png"/>
          <p:cNvPicPr/>
          <p:nvPr/>
        </p:nvPicPr>
        <p:blipFill rotWithShape="1">
          <a:blip r:embed="rId2"/>
          <a:srcRect t="45227"/>
          <a:stretch/>
        </p:blipFill>
        <p:spPr bwMode="auto">
          <a:xfrm>
            <a:off x="2380232" y="529017"/>
            <a:ext cx="4773341" cy="455015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5311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Q7: How many times has someone from your company (who is not on an Afera Committee) attended an Afera event?</a:t>
            </a:r>
          </a:p>
        </p:txBody>
      </p:sp>
      <p:sp>
        <p:nvSpPr>
          <p:cNvPr id="3" name="Content Placeholder 2"/>
          <p:cNvSpPr>
            <a:spLocks noGrp="1"/>
          </p:cNvSpPr>
          <p:nvPr>
            <p:ph idx="1"/>
          </p:nvPr>
        </p:nvSpPr>
        <p:spPr/>
        <p:txBody>
          <a:bodyPr/>
          <a:lstStyle/>
          <a:p>
            <a:r>
              <a:t>Answered: 54    Skipped: 12</a:t>
            </a:r>
          </a:p>
        </p:txBody>
      </p:sp>
      <p:pic>
        <p:nvPicPr>
          <p:cNvPr id="4" name="Picture 3" descr="chart9138385360.png"/>
          <p:cNvPicPr>
            <a:picLocks noChangeAspect="1"/>
          </p:cNvPicPr>
          <p:nvPr/>
        </p:nvPicPr>
        <p:blipFill>
          <a:blip r:embed="rId2"/>
          <a:stretch>
            <a:fillRect/>
          </a:stretch>
        </p:blipFill>
        <p:spPr>
          <a:xfrm>
            <a:off x="1049658" y="1498491"/>
            <a:ext cx="5388428" cy="3175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Q7: How many times has someone from your company (who is not on an Afera Committee) attended an Afera event?</a:t>
            </a:r>
          </a:p>
        </p:txBody>
      </p:sp>
      <p:sp>
        <p:nvSpPr>
          <p:cNvPr id="3" name="Content Placeholder 2"/>
          <p:cNvSpPr>
            <a:spLocks noGrp="1"/>
          </p:cNvSpPr>
          <p:nvPr>
            <p:ph idx="1"/>
          </p:nvPr>
        </p:nvSpPr>
        <p:spPr/>
        <p:txBody>
          <a:bodyPr/>
          <a:lstStyle/>
          <a:p>
            <a:r>
              <a:t>Answered: 54    Skipped: 12</a:t>
            </a:r>
          </a:p>
        </p:txBody>
      </p:sp>
      <p:pic>
        <p:nvPicPr>
          <p:cNvPr id="4" name="Picture 3" descr="table913838536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a:t>
            </a:r>
            <a:r>
              <a:rPr lang="nl-NL" dirty="0"/>
              <a:t>8</a:t>
            </a:r>
            <a:r>
              <a:rPr dirty="0"/>
              <a:t>: </a:t>
            </a:r>
            <a:r>
              <a:rPr lang="nl-NL" dirty="0" err="1"/>
              <a:t>What</a:t>
            </a:r>
            <a:r>
              <a:rPr lang="nl-NL" dirty="0"/>
              <a:t> European country/</a:t>
            </a:r>
            <a:r>
              <a:rPr lang="nl-NL" dirty="0" err="1"/>
              <a:t>city</a:t>
            </a:r>
            <a:r>
              <a:rPr lang="nl-NL" dirty="0"/>
              <a:t> is </a:t>
            </a:r>
            <a:r>
              <a:rPr lang="nl-NL" dirty="0" err="1"/>
              <a:t>your</a:t>
            </a:r>
            <a:r>
              <a:rPr lang="nl-NL" dirty="0"/>
              <a:t> </a:t>
            </a:r>
            <a:r>
              <a:rPr lang="nl-NL" dirty="0" err="1"/>
              <a:t>prefered</a:t>
            </a:r>
            <a:r>
              <a:rPr lang="nl-NL" dirty="0"/>
              <a:t> </a:t>
            </a:r>
            <a:r>
              <a:rPr lang="nl-NL" dirty="0" err="1"/>
              <a:t>location</a:t>
            </a:r>
            <a:r>
              <a:rPr lang="nl-NL" dirty="0"/>
              <a:t> </a:t>
            </a:r>
            <a:r>
              <a:rPr lang="nl-NL" dirty="0" err="1"/>
              <a:t>for</a:t>
            </a:r>
            <a:r>
              <a:rPr lang="nl-NL" dirty="0"/>
              <a:t> </a:t>
            </a:r>
            <a:r>
              <a:rPr lang="nl-NL" dirty="0" err="1"/>
              <a:t>the</a:t>
            </a:r>
            <a:r>
              <a:rPr lang="nl-NL" dirty="0"/>
              <a:t> </a:t>
            </a:r>
            <a:r>
              <a:rPr lang="nl-NL" dirty="0" err="1"/>
              <a:t>Annual</a:t>
            </a:r>
            <a:r>
              <a:rPr lang="nl-NL" dirty="0"/>
              <a:t> Conference?</a:t>
            </a:r>
            <a:endParaRPr dirty="0"/>
          </a:p>
        </p:txBody>
      </p:sp>
      <p:sp>
        <p:nvSpPr>
          <p:cNvPr id="3" name="Content Placeholder 2"/>
          <p:cNvSpPr>
            <a:spLocks noGrp="1"/>
          </p:cNvSpPr>
          <p:nvPr>
            <p:ph idx="1"/>
          </p:nvPr>
        </p:nvSpPr>
        <p:spPr>
          <a:xfrm>
            <a:off x="973694" y="953033"/>
            <a:ext cx="6634671" cy="2962833"/>
          </a:xfrm>
        </p:spPr>
        <p:txBody>
          <a:bodyPr>
            <a:normAutofit lnSpcReduction="10000"/>
          </a:bodyPr>
          <a:lstStyle/>
          <a:p>
            <a:r>
              <a:rPr lang="nl-NL" dirty="0"/>
              <a:t>COUNTRIES 									CITIES</a:t>
            </a:r>
          </a:p>
          <a:p>
            <a:r>
              <a:rPr lang="nl-NL" dirty="0"/>
              <a:t>Italy		12x								Barcelona	5x</a:t>
            </a:r>
          </a:p>
          <a:p>
            <a:r>
              <a:rPr lang="nl-NL" dirty="0"/>
              <a:t>Germany	5x								Munich		3x</a:t>
            </a:r>
          </a:p>
          <a:p>
            <a:r>
              <a:rPr lang="nl-NL" dirty="0"/>
              <a:t>Spain		3x								Amsterdam	3x</a:t>
            </a:r>
          </a:p>
          <a:p>
            <a:r>
              <a:rPr lang="nl-NL" dirty="0"/>
              <a:t>Central/South	2x								London		3x</a:t>
            </a:r>
          </a:p>
          <a:p>
            <a:r>
              <a:rPr lang="nl-NL" dirty="0"/>
              <a:t>France		2x								Rome		3x</a:t>
            </a:r>
          </a:p>
          <a:p>
            <a:r>
              <a:rPr lang="nl-NL" dirty="0"/>
              <a:t>Portugal, Turkey, Austria, CH, UK	1x						Brussels	3x</a:t>
            </a:r>
          </a:p>
          <a:p>
            <a:r>
              <a:rPr lang="nl-NL" dirty="0"/>
              <a:t>										Cologne	2x</a:t>
            </a:r>
          </a:p>
          <a:p>
            <a:r>
              <a:rPr lang="nl-NL" dirty="0"/>
              <a:t>										Athens		2x</a:t>
            </a:r>
          </a:p>
          <a:p>
            <a:r>
              <a:rPr lang="nl-NL" dirty="0"/>
              <a:t>										Frankfurt	2x</a:t>
            </a:r>
          </a:p>
          <a:p>
            <a:r>
              <a:rPr lang="nl-NL" dirty="0"/>
              <a:t>										Florence, warm </a:t>
            </a:r>
            <a:r>
              <a:rPr lang="nl-NL" dirty="0" err="1"/>
              <a:t>location</a:t>
            </a:r>
            <a:r>
              <a:rPr lang="nl-NL" dirty="0"/>
              <a:t>, </a:t>
            </a:r>
          </a:p>
          <a:p>
            <a:r>
              <a:rPr lang="nl-NL" dirty="0"/>
              <a:t>										Budapest, </a:t>
            </a:r>
            <a:r>
              <a:rPr lang="nl-NL" dirty="0" err="1"/>
              <a:t>Brigmingham</a:t>
            </a:r>
            <a:r>
              <a:rPr lang="nl-NL" dirty="0"/>
              <a:t>, Antalya,</a:t>
            </a:r>
          </a:p>
          <a:p>
            <a:r>
              <a:rPr lang="nl-NL" dirty="0"/>
              <a:t>										Paris 		</a:t>
            </a:r>
            <a:r>
              <a:rPr lang="nl-NL" dirty="0" err="1"/>
              <a:t>all</a:t>
            </a:r>
            <a:r>
              <a:rPr lang="nl-NL" dirty="0"/>
              <a:t> 1x</a:t>
            </a:r>
          </a:p>
          <a:p>
            <a:endParaRPr lang="nl-NL" dirty="0"/>
          </a:p>
          <a:p>
            <a:endParaRPr lang="nl-NL" dirty="0"/>
          </a:p>
          <a:p>
            <a:r>
              <a:rPr lang="nl-NL" dirty="0" err="1"/>
              <a:t>Remarks</a:t>
            </a:r>
            <a:r>
              <a:rPr lang="nl-NL" dirty="0"/>
              <a:t>: </a:t>
            </a:r>
            <a:r>
              <a:rPr lang="nl-NL" dirty="0" err="1"/>
              <a:t>Rotation</a:t>
            </a:r>
            <a:r>
              <a:rPr lang="nl-NL" dirty="0"/>
              <a:t> as </a:t>
            </a:r>
            <a:r>
              <a:rPr lang="nl-NL" dirty="0" err="1"/>
              <a:t>now</a:t>
            </a:r>
            <a:r>
              <a:rPr lang="nl-NL" dirty="0"/>
              <a:t> is fine, </a:t>
            </a:r>
            <a:r>
              <a:rPr lang="nl-NL" dirty="0" err="1"/>
              <a:t>should</a:t>
            </a:r>
            <a:r>
              <a:rPr lang="nl-NL" dirty="0"/>
              <a:t> </a:t>
            </a:r>
            <a:r>
              <a:rPr lang="nl-NL" dirty="0" err="1"/>
              <a:t>be</a:t>
            </a:r>
            <a:r>
              <a:rPr lang="nl-NL" dirty="0"/>
              <a:t> </a:t>
            </a:r>
            <a:r>
              <a:rPr lang="nl-NL" dirty="0" err="1"/>
              <a:t>easily</a:t>
            </a:r>
            <a:r>
              <a:rPr lang="nl-NL" dirty="0"/>
              <a:t> </a:t>
            </a:r>
            <a:r>
              <a:rPr lang="nl-NL" dirty="0" err="1"/>
              <a:t>reached</a:t>
            </a:r>
            <a:r>
              <a:rPr lang="nl-NL" dirty="0"/>
              <a:t> </a:t>
            </a:r>
            <a:r>
              <a:rPr lang="nl-NL" dirty="0" err="1"/>
              <a:t>by</a:t>
            </a:r>
            <a:r>
              <a:rPr lang="nl-NL" dirty="0"/>
              <a:t> plan, </a:t>
            </a:r>
            <a:r>
              <a:rPr lang="nl-NL" dirty="0" err="1"/>
              <a:t>international</a:t>
            </a:r>
            <a:r>
              <a:rPr lang="nl-NL" dirty="0"/>
              <a:t> airport </a:t>
            </a:r>
            <a:r>
              <a:rPr lang="nl-NL" dirty="0" err="1"/>
              <a:t>closeby</a:t>
            </a:r>
            <a:r>
              <a:rPr lang="nl-NL" dirty="0"/>
              <a:t>				</a:t>
            </a:r>
            <a:endParaRPr dirty="0"/>
          </a:p>
        </p:txBody>
      </p:sp>
    </p:spTree>
    <p:extLst>
      <p:ext uri="{BB962C8B-B14F-4D97-AF65-F5344CB8AC3E}">
        <p14:creationId xmlns:p14="http://schemas.microsoft.com/office/powerpoint/2010/main" xmlns="" val="89425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Q9: </a:t>
            </a:r>
            <a:r>
              <a:rPr lang="nl-NL" dirty="0" err="1"/>
              <a:t>When</a:t>
            </a:r>
            <a:r>
              <a:rPr lang="nl-NL" dirty="0"/>
              <a:t> </a:t>
            </a:r>
            <a:r>
              <a:rPr lang="nl-NL" dirty="0" err="1"/>
              <a:t>would</a:t>
            </a:r>
            <a:r>
              <a:rPr lang="nl-NL" dirty="0"/>
              <a:t> </a:t>
            </a:r>
            <a:r>
              <a:rPr lang="nl-NL" dirty="0" err="1"/>
              <a:t>you</a:t>
            </a:r>
            <a:r>
              <a:rPr lang="nl-NL" dirty="0"/>
              <a:t> </a:t>
            </a:r>
            <a:r>
              <a:rPr lang="nl-NL" dirty="0" err="1"/>
              <a:t>prefer</a:t>
            </a:r>
            <a:r>
              <a:rPr lang="nl-NL" dirty="0"/>
              <a:t> </a:t>
            </a:r>
            <a:r>
              <a:rPr lang="nl-NL" dirty="0" err="1"/>
              <a:t>the</a:t>
            </a:r>
            <a:r>
              <a:rPr lang="nl-NL" dirty="0"/>
              <a:t> </a:t>
            </a:r>
            <a:r>
              <a:rPr lang="nl-NL" dirty="0" err="1"/>
              <a:t>Annual</a:t>
            </a:r>
            <a:r>
              <a:rPr lang="nl-NL" dirty="0"/>
              <a:t> Conference </a:t>
            </a:r>
            <a:r>
              <a:rPr lang="nl-NL" dirty="0" err="1"/>
              <a:t>to</a:t>
            </a:r>
            <a:r>
              <a:rPr lang="nl-NL" dirty="0"/>
              <a:t> take </a:t>
            </a:r>
            <a:r>
              <a:rPr lang="nl-NL" dirty="0" err="1"/>
              <a:t>place</a:t>
            </a:r>
            <a:r>
              <a:rPr dirty="0"/>
              <a:t>?</a:t>
            </a:r>
          </a:p>
        </p:txBody>
      </p:sp>
      <p:sp>
        <p:nvSpPr>
          <p:cNvPr id="3" name="Content Placeholder 2"/>
          <p:cNvSpPr>
            <a:spLocks noGrp="1"/>
          </p:cNvSpPr>
          <p:nvPr>
            <p:ph idx="1"/>
          </p:nvPr>
        </p:nvSpPr>
        <p:spPr/>
        <p:txBody>
          <a:bodyPr/>
          <a:lstStyle/>
          <a:p>
            <a:r>
              <a:t>Answered: 54    Skipped: 12</a:t>
            </a:r>
          </a:p>
        </p:txBody>
      </p:sp>
      <p:pic>
        <p:nvPicPr>
          <p:cNvPr id="4" name="Picture 3" descr="chart913839593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Q9: </a:t>
            </a:r>
            <a:r>
              <a:rPr lang="nl-NL" dirty="0" err="1"/>
              <a:t>When</a:t>
            </a:r>
            <a:r>
              <a:rPr lang="nl-NL" dirty="0"/>
              <a:t> </a:t>
            </a:r>
            <a:r>
              <a:rPr lang="nl-NL" dirty="0" err="1"/>
              <a:t>would</a:t>
            </a:r>
            <a:r>
              <a:rPr lang="nl-NL" dirty="0"/>
              <a:t> </a:t>
            </a:r>
            <a:r>
              <a:rPr lang="nl-NL" dirty="0" err="1"/>
              <a:t>you</a:t>
            </a:r>
            <a:r>
              <a:rPr lang="nl-NL" dirty="0"/>
              <a:t> </a:t>
            </a:r>
            <a:r>
              <a:rPr lang="nl-NL" dirty="0" err="1"/>
              <a:t>prefer</a:t>
            </a:r>
            <a:r>
              <a:rPr lang="nl-NL" dirty="0"/>
              <a:t> </a:t>
            </a:r>
            <a:r>
              <a:rPr lang="nl-NL" dirty="0" err="1"/>
              <a:t>the</a:t>
            </a:r>
            <a:r>
              <a:rPr lang="nl-NL" dirty="0"/>
              <a:t> </a:t>
            </a:r>
            <a:r>
              <a:rPr lang="nl-NL" dirty="0" err="1"/>
              <a:t>Annual</a:t>
            </a:r>
            <a:r>
              <a:rPr lang="nl-NL" dirty="0"/>
              <a:t> Conference </a:t>
            </a:r>
            <a:r>
              <a:rPr lang="nl-NL" dirty="0" err="1"/>
              <a:t>to</a:t>
            </a:r>
            <a:r>
              <a:rPr lang="nl-NL" dirty="0"/>
              <a:t> take </a:t>
            </a:r>
            <a:r>
              <a:rPr lang="nl-NL" dirty="0" err="1"/>
              <a:t>place</a:t>
            </a:r>
            <a:r>
              <a:rPr dirty="0"/>
              <a:t>?</a:t>
            </a:r>
          </a:p>
        </p:txBody>
      </p:sp>
      <p:sp>
        <p:nvSpPr>
          <p:cNvPr id="3" name="Content Placeholder 2"/>
          <p:cNvSpPr>
            <a:spLocks noGrp="1"/>
          </p:cNvSpPr>
          <p:nvPr>
            <p:ph idx="1"/>
          </p:nvPr>
        </p:nvSpPr>
        <p:spPr/>
        <p:txBody>
          <a:bodyPr/>
          <a:lstStyle/>
          <a:p>
            <a:r>
              <a:t>Answered: 54    Skipped: 12</a:t>
            </a:r>
          </a:p>
        </p:txBody>
      </p:sp>
      <p:pic>
        <p:nvPicPr>
          <p:cNvPr id="4" name="Picture 3" descr="table913839593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Please indicate theimportance of topicsyou would most like covered at the Annual Conference:</a:t>
            </a:r>
          </a:p>
        </p:txBody>
      </p:sp>
      <p:sp>
        <p:nvSpPr>
          <p:cNvPr id="3" name="Content Placeholder 2"/>
          <p:cNvSpPr>
            <a:spLocks noGrp="1"/>
          </p:cNvSpPr>
          <p:nvPr>
            <p:ph idx="1"/>
          </p:nvPr>
        </p:nvSpPr>
        <p:spPr/>
        <p:txBody>
          <a:bodyPr/>
          <a:lstStyle/>
          <a:p>
            <a:r>
              <a:t>Answered: 54    Skipped: 12</a:t>
            </a:r>
          </a:p>
        </p:txBody>
      </p:sp>
      <p:pic>
        <p:nvPicPr>
          <p:cNvPr id="4" name="Picture 3" descr="chart9138411130.png"/>
          <p:cNvPicPr>
            <a:picLocks noChangeAspect="1"/>
          </p:cNvPicPr>
          <p:nvPr/>
        </p:nvPicPr>
        <p:blipFill>
          <a:blip r:embed="rId2"/>
          <a:stretch>
            <a:fillRect/>
          </a:stretch>
        </p:blipFill>
        <p:spPr>
          <a:xfrm>
            <a:off x="2487570" y="861221"/>
            <a:ext cx="5388428" cy="408214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Please indicate theimportance of topicsyou would most like covered at the Annual Conference:</a:t>
            </a:r>
          </a:p>
        </p:txBody>
      </p:sp>
      <p:sp>
        <p:nvSpPr>
          <p:cNvPr id="3" name="Content Placeholder 2"/>
          <p:cNvSpPr>
            <a:spLocks noGrp="1"/>
          </p:cNvSpPr>
          <p:nvPr>
            <p:ph idx="1"/>
          </p:nvPr>
        </p:nvSpPr>
        <p:spPr/>
        <p:txBody>
          <a:bodyPr/>
          <a:lstStyle/>
          <a:p>
            <a:r>
              <a:t>Answered: 54    Skipped: 12</a:t>
            </a:r>
          </a:p>
        </p:txBody>
      </p:sp>
      <p:pic>
        <p:nvPicPr>
          <p:cNvPr id="4" name="Picture 3" descr="table9138411130.png"/>
          <p:cNvPicPr>
            <a:picLocks noChangeAspect="1"/>
          </p:cNvPicPr>
          <p:nvPr/>
        </p:nvPicPr>
        <p:blipFill>
          <a:blip r:embed="rId2"/>
          <a:stretch>
            <a:fillRect/>
          </a:stretch>
        </p:blipFill>
        <p:spPr>
          <a:xfrm>
            <a:off x="2320046" y="800476"/>
            <a:ext cx="5388428" cy="390071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Would you be willing to invest time in one of Afera’s Committees?</a:t>
            </a:r>
          </a:p>
        </p:txBody>
      </p:sp>
      <p:sp>
        <p:nvSpPr>
          <p:cNvPr id="3" name="Content Placeholder 2"/>
          <p:cNvSpPr>
            <a:spLocks noGrp="1"/>
          </p:cNvSpPr>
          <p:nvPr>
            <p:ph idx="1"/>
          </p:nvPr>
        </p:nvSpPr>
        <p:spPr/>
        <p:txBody>
          <a:bodyPr/>
          <a:lstStyle/>
          <a:p>
            <a:r>
              <a:t>Answered: 53    Skipped: 13</a:t>
            </a:r>
          </a:p>
        </p:txBody>
      </p:sp>
      <p:pic>
        <p:nvPicPr>
          <p:cNvPr id="5" name="Afbeelding 4"/>
          <p:cNvPicPr>
            <a:picLocks noChangeAspect="1"/>
          </p:cNvPicPr>
          <p:nvPr/>
        </p:nvPicPr>
        <p:blipFill rotWithShape="1">
          <a:blip r:embed="rId2"/>
          <a:srcRect l="40846" t="41170" r="25482" b="19567"/>
          <a:stretch/>
        </p:blipFill>
        <p:spPr>
          <a:xfrm>
            <a:off x="1963278" y="985793"/>
            <a:ext cx="6157914" cy="38893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t>Date Created: Monday, February 15, 2016</a:t>
            </a:r>
          </a:p>
        </p:txBody>
      </p:sp>
      <p:sp>
        <p:nvSpPr>
          <p:cNvPr id="3" name="Title 2"/>
          <p:cNvSpPr>
            <a:spLocks noGrp="1"/>
          </p:cNvSpPr>
          <p:nvPr>
            <p:ph type="title"/>
          </p:nvPr>
        </p:nvSpPr>
        <p:spPr/>
        <p:txBody>
          <a:bodyPr/>
          <a:lstStyle/>
          <a:p>
            <a:r>
              <a:t>66</a:t>
            </a:r>
          </a:p>
        </p:txBody>
      </p:sp>
      <p:sp>
        <p:nvSpPr>
          <p:cNvPr id="4" name="Text Placeholder 3"/>
          <p:cNvSpPr>
            <a:spLocks noGrp="1"/>
          </p:cNvSpPr>
          <p:nvPr>
            <p:ph type="body" sz="quarter" idx="17"/>
          </p:nvPr>
        </p:nvSpPr>
        <p:spPr/>
        <p:txBody>
          <a:bodyPr/>
          <a:lstStyle/>
          <a:p>
            <a:r>
              <a:t>Total Responses</a:t>
            </a:r>
          </a:p>
        </p:txBody>
      </p:sp>
      <p:sp>
        <p:nvSpPr>
          <p:cNvPr id="5" name="Text Placeholder 4"/>
          <p:cNvSpPr>
            <a:spLocks noGrp="1"/>
          </p:cNvSpPr>
          <p:nvPr>
            <p:ph type="body" sz="quarter" idx="18"/>
          </p:nvPr>
        </p:nvSpPr>
        <p:spPr/>
        <p:txBody>
          <a:bodyPr/>
          <a:lstStyle/>
          <a:p>
            <a:r>
              <a:t>Complete Responses: 53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333381"/>
            <a:ext cx="8407630" cy="391272"/>
          </a:xfrm>
        </p:spPr>
        <p:txBody>
          <a:bodyPr>
            <a:normAutofit fontScale="90000"/>
          </a:bodyPr>
          <a:lstStyle/>
          <a:p>
            <a:r>
              <a:rPr dirty="0"/>
              <a:t>Q1</a:t>
            </a:r>
            <a:r>
              <a:rPr lang="nl-NL" dirty="0"/>
              <a:t>2</a:t>
            </a:r>
            <a:r>
              <a:rPr dirty="0"/>
              <a:t>: </a:t>
            </a:r>
            <a:r>
              <a:rPr lang="nl-NL" dirty="0"/>
              <a:t>On a </a:t>
            </a:r>
            <a:r>
              <a:rPr lang="nl-NL" dirty="0" err="1"/>
              <a:t>scale</a:t>
            </a:r>
            <a:r>
              <a:rPr lang="nl-NL" dirty="0"/>
              <a:t> of 0 </a:t>
            </a:r>
            <a:r>
              <a:rPr lang="nl-NL" dirty="0" err="1"/>
              <a:t>to</a:t>
            </a:r>
            <a:r>
              <a:rPr lang="nl-NL" dirty="0"/>
              <a:t> 4 (0 = </a:t>
            </a:r>
            <a:r>
              <a:rPr lang="nl-NL" dirty="0" err="1"/>
              <a:t>not</a:t>
            </a:r>
            <a:r>
              <a:rPr lang="nl-NL" dirty="0"/>
              <a:t> at </a:t>
            </a:r>
            <a:r>
              <a:rPr lang="nl-NL" dirty="0" err="1"/>
              <a:t>all</a:t>
            </a:r>
            <a:r>
              <a:rPr lang="nl-NL" dirty="0"/>
              <a:t>, 4 = </a:t>
            </a:r>
            <a:r>
              <a:rPr lang="nl-NL" dirty="0" err="1"/>
              <a:t>highly</a:t>
            </a:r>
            <a:r>
              <a:rPr lang="nl-NL" dirty="0"/>
              <a:t>), </a:t>
            </a:r>
            <a:r>
              <a:rPr lang="nl-NL" dirty="0" err="1"/>
              <a:t>how</a:t>
            </a:r>
            <a:r>
              <a:rPr lang="nl-NL" dirty="0"/>
              <a:t> </a:t>
            </a:r>
            <a:r>
              <a:rPr lang="nl-NL" dirty="0" err="1"/>
              <a:t>satisfied</a:t>
            </a:r>
            <a:r>
              <a:rPr lang="nl-NL" dirty="0"/>
              <a:t> are </a:t>
            </a:r>
            <a:r>
              <a:rPr lang="nl-NL" dirty="0" err="1"/>
              <a:t>you</a:t>
            </a:r>
            <a:r>
              <a:rPr lang="nl-NL" dirty="0"/>
              <a:t> </a:t>
            </a:r>
            <a:r>
              <a:rPr lang="nl-NL" dirty="0" err="1"/>
              <a:t>with</a:t>
            </a:r>
            <a:r>
              <a:rPr lang="nl-NL" dirty="0"/>
              <a:t> </a:t>
            </a:r>
            <a:r>
              <a:rPr lang="nl-NL" dirty="0" err="1"/>
              <a:t>Afera’s</a:t>
            </a:r>
            <a:r>
              <a:rPr lang="nl-NL" dirty="0"/>
              <a:t> website, afera.com, in </a:t>
            </a:r>
            <a:r>
              <a:rPr lang="nl-NL" dirty="0" err="1"/>
              <a:t>terms</a:t>
            </a:r>
            <a:r>
              <a:rPr lang="nl-NL" dirty="0"/>
              <a:t> of content </a:t>
            </a:r>
            <a:r>
              <a:rPr lang="nl-NL" dirty="0" err="1"/>
              <a:t>and</a:t>
            </a:r>
            <a:r>
              <a:rPr lang="nl-NL" dirty="0"/>
              <a:t> user-</a:t>
            </a:r>
            <a:r>
              <a:rPr lang="nl-NL" dirty="0" err="1"/>
              <a:t>friendliness</a:t>
            </a:r>
            <a:r>
              <a:rPr lang="nl-NL" dirty="0"/>
              <a:t>?</a:t>
            </a:r>
            <a:endParaRPr dirty="0"/>
          </a:p>
        </p:txBody>
      </p:sp>
      <p:sp>
        <p:nvSpPr>
          <p:cNvPr id="3" name="Content Placeholder 2"/>
          <p:cNvSpPr>
            <a:spLocks noGrp="1"/>
          </p:cNvSpPr>
          <p:nvPr>
            <p:ph idx="1"/>
          </p:nvPr>
        </p:nvSpPr>
        <p:spPr>
          <a:xfrm>
            <a:off x="638648" y="1281099"/>
            <a:ext cx="7109322" cy="3039616"/>
          </a:xfrm>
        </p:spPr>
        <p:txBody>
          <a:bodyPr>
            <a:normAutofit fontScale="70000" lnSpcReduction="20000"/>
          </a:bodyPr>
          <a:lstStyle/>
          <a:p>
            <a:r>
              <a:rPr lang="nl-NL" sz="1800" dirty="0"/>
              <a:t>0				0%</a:t>
            </a:r>
          </a:p>
          <a:p>
            <a:endParaRPr lang="nl-NL" sz="1800" dirty="0"/>
          </a:p>
          <a:p>
            <a:r>
              <a:rPr lang="nl-NL" sz="1800" dirty="0"/>
              <a:t>1				0%</a:t>
            </a:r>
          </a:p>
          <a:p>
            <a:endParaRPr lang="nl-NL" sz="1800" dirty="0"/>
          </a:p>
          <a:p>
            <a:r>
              <a:rPr lang="nl-NL" sz="1800" dirty="0"/>
              <a:t>2				3%</a:t>
            </a:r>
          </a:p>
          <a:p>
            <a:endParaRPr lang="nl-NL" sz="1800" dirty="0"/>
          </a:p>
          <a:p>
            <a:r>
              <a:rPr lang="nl-NL" sz="1800" dirty="0"/>
              <a:t>3				54%</a:t>
            </a:r>
          </a:p>
          <a:p>
            <a:endParaRPr lang="nl-NL" sz="1800" dirty="0"/>
          </a:p>
          <a:p>
            <a:r>
              <a:rPr lang="nl-NL" sz="1800" dirty="0"/>
              <a:t>3,5				1,5%</a:t>
            </a:r>
          </a:p>
          <a:p>
            <a:endParaRPr lang="nl-NL" sz="1800" dirty="0"/>
          </a:p>
          <a:p>
            <a:r>
              <a:rPr lang="nl-NL" sz="1800" dirty="0"/>
              <a:t>4				22,5%</a:t>
            </a:r>
          </a:p>
          <a:p>
            <a:endParaRPr lang="nl-NL" sz="1800" dirty="0"/>
          </a:p>
          <a:p>
            <a:r>
              <a:rPr lang="nl-NL" sz="1800" dirty="0"/>
              <a:t>7				1,5%</a:t>
            </a:r>
          </a:p>
          <a:p>
            <a:endParaRPr lang="nl-NL" sz="1800" dirty="0"/>
          </a:p>
          <a:p>
            <a:r>
              <a:rPr lang="nl-NL" sz="1800" dirty="0" err="1"/>
              <a:t>Skipped</a:t>
            </a:r>
            <a:r>
              <a:rPr lang="nl-NL" sz="1800" dirty="0"/>
              <a:t> question		17,5%</a:t>
            </a:r>
          </a:p>
          <a:p>
            <a:pPr marL="228600" indent="-228600">
              <a:buAutoNum type="arabicPlain"/>
            </a:pPr>
            <a:endParaRPr lang="nl-NL" dirty="0"/>
          </a:p>
          <a:p>
            <a:pPr marL="228600" indent="-228600">
              <a:buAutoNum type="arabicPlain"/>
            </a:pPr>
            <a:endParaRPr dirty="0"/>
          </a:p>
        </p:txBody>
      </p:sp>
    </p:spTree>
    <p:extLst>
      <p:ext uri="{BB962C8B-B14F-4D97-AF65-F5344CB8AC3E}">
        <p14:creationId xmlns:p14="http://schemas.microsoft.com/office/powerpoint/2010/main" xmlns="" val="3457737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Q13: In your opinion, how could Afera increase its membership value?</a:t>
            </a:r>
            <a:endParaRPr lang="en-US" dirty="0"/>
          </a:p>
        </p:txBody>
      </p:sp>
      <p:sp>
        <p:nvSpPr>
          <p:cNvPr id="3" name="Content Placeholder 2"/>
          <p:cNvSpPr>
            <a:spLocks noGrp="1"/>
          </p:cNvSpPr>
          <p:nvPr>
            <p:ph idx="1"/>
          </p:nvPr>
        </p:nvSpPr>
        <p:spPr>
          <a:xfrm>
            <a:off x="205878" y="774797"/>
            <a:ext cx="8407630" cy="4090369"/>
          </a:xfrm>
        </p:spPr>
        <p:txBody>
          <a:bodyPr numCol="2">
            <a:normAutofit fontScale="77500" lnSpcReduction="20000"/>
          </a:bodyPr>
          <a:lstStyle/>
          <a:p>
            <a:pPr marL="171450" indent="-171450">
              <a:buFont typeface="Arial" panose="020B0604020202020204" pitchFamily="34" charset="0"/>
              <a:buChar char="•"/>
            </a:pPr>
            <a:r>
              <a:rPr lang="en-US" dirty="0"/>
              <a:t>Being more strong in standards with </a:t>
            </a:r>
            <a:r>
              <a:rPr lang="en-US" dirty="0" err="1"/>
              <a:t>Finat</a:t>
            </a:r>
            <a:r>
              <a:rPr lang="en-US" dirty="0"/>
              <a:t> for example </a:t>
            </a:r>
            <a:r>
              <a:rPr lang="en-US" dirty="0">
                <a:solidFill>
                  <a:srgbClr val="00B0F0"/>
                </a:solidFill>
              </a:rPr>
              <a:t>(</a:t>
            </a:r>
            <a:r>
              <a:rPr lang="en-US" dirty="0" err="1">
                <a:solidFill>
                  <a:srgbClr val="00B0F0"/>
                </a:solidFill>
              </a:rPr>
              <a:t>Distrex</a:t>
            </a:r>
            <a:r>
              <a:rPr lang="en-US" dirty="0">
                <a:solidFill>
                  <a:srgbClr val="00B0F0"/>
                </a:solidFill>
              </a:rPr>
              <a:t>)</a:t>
            </a:r>
          </a:p>
          <a:p>
            <a:pPr marL="171450" indent="-171450">
              <a:buFont typeface="Arial" panose="020B0604020202020204" pitchFamily="34" charset="0"/>
              <a:buChar char="•"/>
            </a:pPr>
            <a:r>
              <a:rPr lang="en-US" dirty="0"/>
              <a:t>Better networking possibilities, Afera should become a Quality guarantee for the products </a:t>
            </a:r>
            <a:r>
              <a:rPr lang="en-US" dirty="0">
                <a:solidFill>
                  <a:srgbClr val="00B0F0"/>
                </a:solidFill>
              </a:rPr>
              <a:t>(</a:t>
            </a:r>
            <a:r>
              <a:rPr lang="en-US" dirty="0" err="1">
                <a:solidFill>
                  <a:srgbClr val="00B0F0"/>
                </a:solidFill>
              </a:rPr>
              <a:t>Volz</a:t>
            </a:r>
            <a:r>
              <a:rPr lang="en-US" dirty="0">
                <a:solidFill>
                  <a:srgbClr val="00B0F0"/>
                </a:solidFill>
              </a:rPr>
              <a:t>)</a:t>
            </a:r>
          </a:p>
          <a:p>
            <a:pPr marL="171450" indent="-171450">
              <a:buFont typeface="Arial" panose="020B0604020202020204" pitchFamily="34" charset="0"/>
              <a:buChar char="•"/>
            </a:pPr>
            <a:r>
              <a:rPr lang="en-US" dirty="0"/>
              <a:t>Market contacts </a:t>
            </a:r>
            <a:r>
              <a:rPr lang="en-US" dirty="0">
                <a:solidFill>
                  <a:srgbClr val="00B0F0"/>
                </a:solidFill>
              </a:rPr>
              <a:t>(BOMA)</a:t>
            </a:r>
            <a:endParaRPr lang="en-US" dirty="0"/>
          </a:p>
          <a:p>
            <a:pPr marL="171450" indent="-171450">
              <a:buFont typeface="Arial" panose="020B0604020202020204" pitchFamily="34" charset="0"/>
              <a:buChar char="•"/>
            </a:pPr>
            <a:r>
              <a:rPr lang="en-US" dirty="0"/>
              <a:t>Find Multipliers within the companies who promote Afera (like in our company Evert Smit does) </a:t>
            </a:r>
            <a:r>
              <a:rPr lang="en-US" dirty="0">
                <a:solidFill>
                  <a:srgbClr val="00B0F0"/>
                </a:solidFill>
              </a:rPr>
              <a:t>(</a:t>
            </a:r>
            <a:r>
              <a:rPr lang="en-US" dirty="0" err="1">
                <a:solidFill>
                  <a:srgbClr val="00B0F0"/>
                </a:solidFill>
              </a:rPr>
              <a:t>Lohmann</a:t>
            </a:r>
            <a:r>
              <a:rPr lang="en-US" dirty="0">
                <a:solidFill>
                  <a:srgbClr val="00B0F0"/>
                </a:solidFill>
              </a:rPr>
              <a:t>)</a:t>
            </a:r>
          </a:p>
          <a:p>
            <a:pPr marL="171450" indent="-171450">
              <a:buFont typeface="Arial" panose="020B0604020202020204" pitchFamily="34" charset="0"/>
              <a:buChar char="•"/>
            </a:pPr>
            <a:r>
              <a:rPr lang="en-US" dirty="0"/>
              <a:t>Afera should find ways to involve and represent more effectively the packaging tape industry and producers to maintain a central role in the industry </a:t>
            </a:r>
            <a:r>
              <a:rPr lang="en-US" dirty="0">
                <a:solidFill>
                  <a:srgbClr val="00B0F0"/>
                </a:solidFill>
              </a:rPr>
              <a:t>(Dow Chemical)</a:t>
            </a:r>
            <a:endParaRPr lang="en-US" dirty="0"/>
          </a:p>
          <a:p>
            <a:pPr marL="171450" indent="-171450">
              <a:buFont typeface="Arial" panose="020B0604020202020204" pitchFamily="34" charset="0"/>
              <a:buChar char="•"/>
            </a:pPr>
            <a:r>
              <a:rPr lang="en-US" dirty="0"/>
              <a:t>Raw material presentations and information, market data </a:t>
            </a:r>
            <a:r>
              <a:rPr lang="en-US" dirty="0">
                <a:solidFill>
                  <a:srgbClr val="00B0F0"/>
                </a:solidFill>
              </a:rPr>
              <a:t>(3M)</a:t>
            </a:r>
            <a:endParaRPr lang="en-US" dirty="0"/>
          </a:p>
          <a:p>
            <a:pPr marL="171450" indent="-171450">
              <a:buFont typeface="Arial" panose="020B0604020202020204" pitchFamily="34" charset="0"/>
              <a:buChar char="•"/>
            </a:pPr>
            <a:r>
              <a:rPr lang="en-US" dirty="0"/>
              <a:t>Offer a wider perspective of members/participants, covering the full value/supply chain (from raw materials to converters) and pyramid (high end to low end). </a:t>
            </a:r>
            <a:r>
              <a:rPr lang="en-US" dirty="0">
                <a:solidFill>
                  <a:srgbClr val="00B0F0"/>
                </a:solidFill>
              </a:rPr>
              <a:t>(Nitto)</a:t>
            </a:r>
            <a:endParaRPr lang="en-US" dirty="0"/>
          </a:p>
          <a:p>
            <a:pPr marL="171450" indent="-171450">
              <a:buFont typeface="Arial" panose="020B0604020202020204" pitchFamily="34" charset="0"/>
              <a:buChar char="•"/>
            </a:pPr>
            <a:r>
              <a:rPr lang="en-US" dirty="0"/>
              <a:t>Give insights in interesting new technologies/ developments linked to adhesives (e.g. DUS/3D printing case) </a:t>
            </a:r>
            <a:r>
              <a:rPr lang="en-US" dirty="0">
                <a:solidFill>
                  <a:srgbClr val="00B0F0"/>
                </a:solidFill>
              </a:rPr>
              <a:t>(Nitto)</a:t>
            </a:r>
            <a:endParaRPr lang="en-US" dirty="0"/>
          </a:p>
          <a:p>
            <a:pPr marL="171450" indent="-171450">
              <a:buFont typeface="Arial" panose="020B0604020202020204" pitchFamily="34" charset="0"/>
              <a:buChar char="•"/>
            </a:pPr>
            <a:r>
              <a:rPr lang="en-US" dirty="0"/>
              <a:t>Attracting more tape producers to the meetings, giving more precise data on the worldwide sales of tapes and market trends, decreasing also the participation fee to the congress for the tape producers. Often it is a meeting of raw materials suppliers </a:t>
            </a:r>
            <a:r>
              <a:rPr lang="en-US" dirty="0">
                <a:solidFill>
                  <a:srgbClr val="00B0F0"/>
                </a:solidFill>
              </a:rPr>
              <a:t>(</a:t>
            </a:r>
            <a:r>
              <a:rPr lang="en-US" dirty="0" err="1">
                <a:solidFill>
                  <a:srgbClr val="00B0F0"/>
                </a:solidFill>
              </a:rPr>
              <a:t>Ichemco</a:t>
            </a:r>
            <a:r>
              <a:rPr lang="en-US" dirty="0">
                <a:solidFill>
                  <a:srgbClr val="00B0F0"/>
                </a:solidFill>
              </a:rPr>
              <a:t>)</a:t>
            </a:r>
            <a:endParaRPr lang="en-US" dirty="0"/>
          </a:p>
          <a:p>
            <a:pPr marL="171450" indent="-171450">
              <a:buFont typeface="Arial" panose="020B0604020202020204" pitchFamily="34" charset="0"/>
              <a:buChar char="•"/>
            </a:pPr>
            <a:r>
              <a:rPr lang="en-US" dirty="0"/>
              <a:t>it is right now on a high level </a:t>
            </a:r>
            <a:r>
              <a:rPr lang="en-US" dirty="0">
                <a:solidFill>
                  <a:srgbClr val="00B0F0"/>
                </a:solidFill>
              </a:rPr>
              <a:t>(IVK)</a:t>
            </a:r>
            <a:endParaRPr lang="en-US" dirty="0"/>
          </a:p>
          <a:p>
            <a:pPr marL="171450" indent="-171450">
              <a:buFont typeface="Arial" panose="020B0604020202020204" pitchFamily="34" charset="0"/>
              <a:buChar char="•"/>
            </a:pPr>
            <a:r>
              <a:rPr lang="en-US" dirty="0"/>
              <a:t>More aggressive push of tape as technology to tape customers and, moreover, to non-tape users </a:t>
            </a:r>
            <a:r>
              <a:rPr lang="en-US" dirty="0">
                <a:solidFill>
                  <a:srgbClr val="00B0F0"/>
                </a:solidFill>
              </a:rPr>
              <a:t>(</a:t>
            </a:r>
            <a:r>
              <a:rPr lang="en-US" dirty="0" err="1">
                <a:solidFill>
                  <a:srgbClr val="00B0F0"/>
                </a:solidFill>
              </a:rPr>
              <a:t>Coroplast</a:t>
            </a:r>
            <a:r>
              <a:rPr lang="en-US" dirty="0">
                <a:solidFill>
                  <a:srgbClr val="00B0F0"/>
                </a:solidFill>
              </a:rPr>
              <a:t>)</a:t>
            </a:r>
            <a:endParaRPr lang="en-US" dirty="0"/>
          </a:p>
          <a:p>
            <a:pPr marL="171450" indent="-171450">
              <a:buFont typeface="Arial" panose="020B0604020202020204" pitchFamily="34" charset="0"/>
              <a:buChar char="•"/>
            </a:pPr>
            <a:r>
              <a:rPr lang="en-US" dirty="0"/>
              <a:t>By promoting the use of adhesive tapes in as many forums as possible. </a:t>
            </a:r>
            <a:r>
              <a:rPr lang="en-US" dirty="0">
                <a:solidFill>
                  <a:srgbClr val="00B0F0"/>
                </a:solidFill>
              </a:rPr>
              <a:t>(</a:t>
            </a:r>
            <a:r>
              <a:rPr lang="en-US" dirty="0" err="1">
                <a:solidFill>
                  <a:srgbClr val="00B0F0"/>
                </a:solidFill>
              </a:rPr>
              <a:t>Miarco</a:t>
            </a:r>
            <a:r>
              <a:rPr lang="en-US" dirty="0">
                <a:solidFill>
                  <a:srgbClr val="00B0F0"/>
                </a:solidFill>
              </a:rPr>
              <a:t>)</a:t>
            </a:r>
            <a:endParaRPr lang="en-US" dirty="0"/>
          </a:p>
          <a:p>
            <a:pPr marL="171450" indent="-171450">
              <a:buFont typeface="Arial" panose="020B0604020202020204" pitchFamily="34" charset="0"/>
              <a:buChar char="•"/>
            </a:pPr>
            <a:r>
              <a:rPr lang="en-US" dirty="0"/>
              <a:t>More converters </a:t>
            </a:r>
            <a:r>
              <a:rPr lang="en-US" dirty="0">
                <a:solidFill>
                  <a:srgbClr val="00B0F0"/>
                </a:solidFill>
              </a:rPr>
              <a:t>(</a:t>
            </a:r>
            <a:r>
              <a:rPr lang="en-US" dirty="0" err="1">
                <a:solidFill>
                  <a:srgbClr val="00B0F0"/>
                </a:solidFill>
              </a:rPr>
              <a:t>Parafix</a:t>
            </a:r>
            <a:r>
              <a:rPr lang="en-US" dirty="0">
                <a:solidFill>
                  <a:srgbClr val="00B0F0"/>
                </a:solidFill>
              </a:rPr>
              <a:t>)</a:t>
            </a:r>
            <a:endParaRPr lang="en-US" dirty="0"/>
          </a:p>
          <a:p>
            <a:pPr marL="171450" indent="-171450">
              <a:buFont typeface="Arial" panose="020B0604020202020204" pitchFamily="34" charset="0"/>
              <a:buChar char="•"/>
            </a:pPr>
            <a:r>
              <a:rPr lang="en-US" dirty="0"/>
              <a:t>Afera should improve the technical content of the conferences such as PSTC to bring more value to the market </a:t>
            </a:r>
            <a:r>
              <a:rPr lang="en-US" dirty="0">
                <a:solidFill>
                  <a:srgbClr val="00B0F0"/>
                </a:solidFill>
              </a:rPr>
              <a:t>(</a:t>
            </a:r>
            <a:r>
              <a:rPr lang="en-US" dirty="0" err="1">
                <a:solidFill>
                  <a:srgbClr val="00B0F0"/>
                </a:solidFill>
              </a:rPr>
              <a:t>Organik</a:t>
            </a:r>
            <a:r>
              <a:rPr lang="en-US" dirty="0">
                <a:solidFill>
                  <a:srgbClr val="00B0F0"/>
                </a:solidFill>
              </a:rPr>
              <a:t>)</a:t>
            </a:r>
            <a:endParaRPr lang="en-US" dirty="0"/>
          </a:p>
          <a:p>
            <a:pPr marL="171450" indent="-171450">
              <a:buFont typeface="Arial" panose="020B0604020202020204" pitchFamily="34" charset="0"/>
              <a:buChar char="•"/>
            </a:pPr>
            <a:r>
              <a:rPr lang="en-US" dirty="0"/>
              <a:t>Increasing the participation of Tape converters. Then we will have a better networking </a:t>
            </a:r>
            <a:r>
              <a:rPr lang="en-US" dirty="0">
                <a:solidFill>
                  <a:srgbClr val="00B0F0"/>
                </a:solidFill>
              </a:rPr>
              <a:t>(</a:t>
            </a:r>
            <a:r>
              <a:rPr lang="en-US" dirty="0" err="1">
                <a:solidFill>
                  <a:srgbClr val="00B0F0"/>
                </a:solidFill>
              </a:rPr>
              <a:t>Bostik</a:t>
            </a:r>
            <a:r>
              <a:rPr lang="en-US" dirty="0">
                <a:solidFill>
                  <a:srgbClr val="00B0F0"/>
                </a:solidFill>
              </a:rPr>
              <a:t>)</a:t>
            </a:r>
            <a:endParaRPr lang="en-US" dirty="0"/>
          </a:p>
          <a:p>
            <a:pPr marL="171450" indent="-171450">
              <a:buFont typeface="Arial" panose="020B0604020202020204" pitchFamily="34" charset="0"/>
              <a:buChar char="•"/>
            </a:pPr>
            <a:r>
              <a:rPr lang="en-US" dirty="0"/>
              <a:t>1-Enabling strong network within members </a:t>
            </a:r>
            <a:r>
              <a:rPr lang="en-US" dirty="0">
                <a:solidFill>
                  <a:srgbClr val="00B0F0"/>
                </a:solidFill>
              </a:rPr>
              <a:t>(tesa)</a:t>
            </a:r>
            <a:endParaRPr lang="en-US" dirty="0"/>
          </a:p>
          <a:p>
            <a:pPr marL="171450" indent="-171450">
              <a:buFont typeface="Arial" panose="020B0604020202020204" pitchFamily="34" charset="0"/>
              <a:buChar char="•"/>
            </a:pPr>
            <a:r>
              <a:rPr lang="en-US" dirty="0"/>
              <a:t>2-Informing upcoming regulatory issues</a:t>
            </a:r>
          </a:p>
          <a:p>
            <a:pPr marL="171450" indent="-171450">
              <a:buFont typeface="Arial" panose="020B0604020202020204" pitchFamily="34" charset="0"/>
              <a:buChar char="•"/>
            </a:pPr>
            <a:r>
              <a:rPr lang="en-US" dirty="0"/>
              <a:t>3-Creating platforms for penetrating the adhesive tape use in different segments and users</a:t>
            </a:r>
          </a:p>
          <a:p>
            <a:pPr marL="171450" indent="-171450">
              <a:buFont typeface="Arial" panose="020B0604020202020204" pitchFamily="34" charset="0"/>
              <a:buChar char="•"/>
            </a:pPr>
            <a:r>
              <a:rPr lang="en-US" dirty="0"/>
              <a:t>Take a proactive approach to raise AFERA's profile, for example: Have a presence at (large) manufacturing exhibitions and promote the virtues of adhesive tape. </a:t>
            </a:r>
            <a:r>
              <a:rPr lang="en-US" dirty="0">
                <a:solidFill>
                  <a:srgbClr val="00B0F0"/>
                </a:solidFill>
              </a:rPr>
              <a:t>(</a:t>
            </a:r>
            <a:r>
              <a:rPr lang="en-US" dirty="0" err="1">
                <a:solidFill>
                  <a:srgbClr val="00B0F0"/>
                </a:solidFill>
              </a:rPr>
              <a:t>Lohmann</a:t>
            </a:r>
            <a:r>
              <a:rPr lang="en-US" dirty="0">
                <a:solidFill>
                  <a:srgbClr val="00B0F0"/>
                </a:solidFill>
              </a:rPr>
              <a:t>)</a:t>
            </a:r>
            <a:endParaRPr lang="en-US" dirty="0"/>
          </a:p>
          <a:p>
            <a:pPr marL="171450" indent="-171450">
              <a:buFont typeface="Arial" panose="020B0604020202020204" pitchFamily="34" charset="0"/>
              <a:buChar char="•"/>
            </a:pPr>
            <a:r>
              <a:rPr lang="en-US" dirty="0"/>
              <a:t>Parallel the PSTC tape conference </a:t>
            </a:r>
            <a:r>
              <a:rPr lang="en-US" dirty="0">
                <a:solidFill>
                  <a:srgbClr val="00B0F0"/>
                </a:solidFill>
              </a:rPr>
              <a:t>(Scapa)</a:t>
            </a:r>
            <a:endParaRPr lang="en-US" dirty="0"/>
          </a:p>
          <a:p>
            <a:pPr marL="171450" indent="-171450">
              <a:buFont typeface="Arial" panose="020B0604020202020204" pitchFamily="34" charset="0"/>
              <a:buChar char="•"/>
            </a:pPr>
            <a:r>
              <a:rPr lang="en-US" dirty="0"/>
              <a:t>Carry on focusing, in relation to our industry, on topics like technology trends, raw material trends, regulation and social evolution which can affect in the future our industry. I appreciate the topics chosen in latest Afera conferences. </a:t>
            </a:r>
            <a:r>
              <a:rPr lang="en-US" dirty="0">
                <a:solidFill>
                  <a:srgbClr val="00B0F0"/>
                </a:solidFill>
              </a:rPr>
              <a:t>(</a:t>
            </a:r>
            <a:r>
              <a:rPr lang="en-US" dirty="0" err="1">
                <a:solidFill>
                  <a:srgbClr val="00B0F0"/>
                </a:solidFill>
              </a:rPr>
              <a:t>Sicad</a:t>
            </a:r>
            <a:r>
              <a:rPr lang="en-US" dirty="0">
                <a:solidFill>
                  <a:srgbClr val="00B0F0"/>
                </a:solidFill>
              </a:rPr>
              <a:t>)</a:t>
            </a:r>
            <a:endParaRPr lang="en-US" dirty="0"/>
          </a:p>
          <a:p>
            <a:pPr marL="171450" indent="-171450">
              <a:buFont typeface="Arial" panose="020B0604020202020204" pitchFamily="34" charset="0"/>
              <a:buChar char="•"/>
            </a:pPr>
            <a:r>
              <a:rPr lang="en-US" dirty="0"/>
              <a:t>More lobbying in European Associations, More marketing activities and more presence in Social Media, More technical  education for tapes </a:t>
            </a:r>
            <a:r>
              <a:rPr lang="en-US" dirty="0">
                <a:solidFill>
                  <a:srgbClr val="00B0F0"/>
                </a:solidFill>
              </a:rPr>
              <a:t>(tesa)</a:t>
            </a:r>
            <a:endParaRPr lang="en-US" dirty="0"/>
          </a:p>
          <a:p>
            <a:pPr marL="171450" indent="-171450">
              <a:buFont typeface="Arial" panose="020B0604020202020204" pitchFamily="34" charset="0"/>
              <a:buChar char="•"/>
            </a:pPr>
            <a:r>
              <a:rPr lang="en-US" dirty="0"/>
              <a:t>More tape manufacturers could participate. </a:t>
            </a:r>
            <a:r>
              <a:rPr lang="en-US" dirty="0">
                <a:solidFill>
                  <a:srgbClr val="00B0F0"/>
                </a:solidFill>
              </a:rPr>
              <a:t>(BASF)</a:t>
            </a:r>
            <a:endParaRPr lang="en-US" dirty="0"/>
          </a:p>
          <a:p>
            <a:pPr marL="171450" indent="-171450">
              <a:buFont typeface="Arial" panose="020B0604020202020204" pitchFamily="34" charset="0"/>
              <a:buChar char="•"/>
            </a:pPr>
            <a:r>
              <a:rPr lang="en-US" dirty="0"/>
              <a:t>More information on market data, global trends (outside of Europe) </a:t>
            </a:r>
            <a:r>
              <a:rPr lang="en-US" dirty="0">
                <a:solidFill>
                  <a:srgbClr val="00B0F0"/>
                </a:solidFill>
              </a:rPr>
              <a:t>(</a:t>
            </a:r>
            <a:r>
              <a:rPr lang="en-US" dirty="0" err="1">
                <a:solidFill>
                  <a:srgbClr val="00B0F0"/>
                </a:solidFill>
              </a:rPr>
              <a:t>Trocellen</a:t>
            </a:r>
            <a:r>
              <a:rPr lang="en-US" dirty="0">
                <a:solidFill>
                  <a:srgbClr val="00B0F0"/>
                </a:solidFill>
              </a:rPr>
              <a:t>)</a:t>
            </a:r>
            <a:endParaRPr lang="en-US" dirty="0"/>
          </a:p>
          <a:p>
            <a:pPr marL="171450" indent="-171450">
              <a:buFont typeface="Arial" panose="020B0604020202020204" pitchFamily="34" charset="0"/>
              <a:buChar char="•"/>
            </a:pPr>
            <a:r>
              <a:rPr lang="en-US" dirty="0"/>
              <a:t>More public relation for the association </a:t>
            </a:r>
            <a:r>
              <a:rPr lang="en-US" dirty="0">
                <a:solidFill>
                  <a:srgbClr val="00B0F0"/>
                </a:solidFill>
              </a:rPr>
              <a:t>(Consultant)</a:t>
            </a:r>
            <a:endParaRPr lang="en-US" dirty="0"/>
          </a:p>
          <a:p>
            <a:pPr marL="171450" indent="-171450">
              <a:buFont typeface="Arial" panose="020B0604020202020204" pitchFamily="34" charset="0"/>
              <a:buChar char="•"/>
            </a:pPr>
            <a:r>
              <a:rPr lang="en-US" dirty="0"/>
              <a:t>Get more involvement from OEMs / users (Automotive, electronics, building &amp; construction etc.) </a:t>
            </a:r>
            <a:r>
              <a:rPr lang="en-US" dirty="0">
                <a:solidFill>
                  <a:srgbClr val="00B0F0"/>
                </a:solidFill>
              </a:rPr>
              <a:t>(Ashland)</a:t>
            </a:r>
            <a:endParaRPr lang="en-US" dirty="0"/>
          </a:p>
          <a:p>
            <a:pPr marL="171450" indent="-171450">
              <a:buFont typeface="Arial" panose="020B0604020202020204" pitchFamily="34" charset="0"/>
              <a:buChar char="•"/>
            </a:pPr>
            <a:r>
              <a:rPr lang="en-US" dirty="0"/>
              <a:t>Afera should mostly lean on technical issues related with adhesive tapes such as </a:t>
            </a:r>
            <a:r>
              <a:rPr lang="en-US" dirty="0" err="1"/>
              <a:t>preperation</a:t>
            </a:r>
            <a:r>
              <a:rPr lang="en-US" dirty="0"/>
              <a:t> of MSDS, TDS, test conditions, regulatory affairs, </a:t>
            </a:r>
            <a:r>
              <a:rPr lang="en-US" dirty="0" err="1"/>
              <a:t>etc</a:t>
            </a:r>
            <a:r>
              <a:rPr lang="en-US" dirty="0"/>
              <a:t> with some present sampling documents to help us to prepare such documents for end users. </a:t>
            </a:r>
            <a:r>
              <a:rPr lang="en-US" dirty="0">
                <a:solidFill>
                  <a:srgbClr val="00B0F0"/>
                </a:solidFill>
              </a:rPr>
              <a:t>(</a:t>
            </a:r>
            <a:r>
              <a:rPr lang="en-US" dirty="0" err="1">
                <a:solidFill>
                  <a:srgbClr val="00B0F0"/>
                </a:solidFill>
              </a:rPr>
              <a:t>Süper</a:t>
            </a:r>
            <a:r>
              <a:rPr lang="en-US" dirty="0">
                <a:solidFill>
                  <a:srgbClr val="00B0F0"/>
                </a:solidFill>
              </a:rPr>
              <a:t> Film)</a:t>
            </a:r>
            <a:endParaRPr lang="en-US" dirty="0"/>
          </a:p>
          <a:p>
            <a:pPr marL="171450" indent="-171450">
              <a:buFont typeface="Arial" panose="020B0604020202020204" pitchFamily="34" charset="0"/>
              <a:buChar char="•"/>
            </a:pPr>
            <a:r>
              <a:rPr lang="en-US" dirty="0"/>
              <a:t>1. qualified market data </a:t>
            </a:r>
            <a:r>
              <a:rPr lang="en-US" dirty="0">
                <a:solidFill>
                  <a:srgbClr val="00B0F0"/>
                </a:solidFill>
              </a:rPr>
              <a:t>(</a:t>
            </a:r>
            <a:r>
              <a:rPr lang="en-US" dirty="0" err="1">
                <a:solidFill>
                  <a:srgbClr val="00B0F0"/>
                </a:solidFill>
              </a:rPr>
              <a:t>Certoplast</a:t>
            </a:r>
            <a:r>
              <a:rPr lang="en-US" dirty="0">
                <a:solidFill>
                  <a:srgbClr val="00B0F0"/>
                </a:solidFill>
              </a:rPr>
              <a:t>)</a:t>
            </a:r>
            <a:endParaRPr lang="en-US" dirty="0"/>
          </a:p>
          <a:p>
            <a:pPr marL="171450" indent="-171450">
              <a:buFont typeface="Arial" panose="020B0604020202020204" pitchFamily="34" charset="0"/>
              <a:buChar char="•"/>
            </a:pPr>
            <a:r>
              <a:rPr lang="en-US" dirty="0"/>
              <a:t>2. development of technique</a:t>
            </a:r>
          </a:p>
          <a:p>
            <a:pPr marL="171450" indent="-171450">
              <a:buFont typeface="Arial" panose="020B0604020202020204" pitchFamily="34" charset="0"/>
              <a:buChar char="•"/>
            </a:pPr>
            <a:r>
              <a:rPr lang="en-US" dirty="0"/>
              <a:t>3. development of countries</a:t>
            </a:r>
          </a:p>
          <a:p>
            <a:pPr marL="171450" indent="-171450">
              <a:buFont typeface="Arial" panose="020B0604020202020204" pitchFamily="34" charset="0"/>
              <a:buChar char="•"/>
            </a:pPr>
            <a:r>
              <a:rPr lang="en-US" dirty="0"/>
              <a:t>Trying to get more people to talk and share ideas. maybe a more interactive session could trigger the minds of the members (How to do it? Difficult! I think just review and try ideas). </a:t>
            </a:r>
            <a:r>
              <a:rPr lang="en-US" dirty="0">
                <a:solidFill>
                  <a:srgbClr val="00B0F0"/>
                </a:solidFill>
              </a:rPr>
              <a:t>(Arizona)</a:t>
            </a:r>
            <a:endParaRPr lang="en-US" dirty="0"/>
          </a:p>
          <a:p>
            <a:pPr marL="171450" indent="-171450">
              <a:buFont typeface="Arial" panose="020B0604020202020204" pitchFamily="34" charset="0"/>
              <a:buChar char="•"/>
            </a:pPr>
            <a:r>
              <a:rPr lang="en-US" dirty="0"/>
              <a:t>Providing more Information in direction of tape user industry </a:t>
            </a:r>
            <a:r>
              <a:rPr lang="en-US" dirty="0">
                <a:solidFill>
                  <a:srgbClr val="00B0F0"/>
                </a:solidFill>
              </a:rPr>
              <a:t>(</a:t>
            </a:r>
            <a:r>
              <a:rPr lang="en-US" dirty="0" err="1">
                <a:solidFill>
                  <a:srgbClr val="00B0F0"/>
                </a:solidFill>
              </a:rPr>
              <a:t>Coroplast</a:t>
            </a:r>
            <a:r>
              <a:rPr lang="en-US" dirty="0">
                <a:solidFill>
                  <a:srgbClr val="00B0F0"/>
                </a:solidFill>
              </a:rPr>
              <a:t>)</a:t>
            </a:r>
            <a:endParaRPr lang="en-US" dirty="0"/>
          </a:p>
          <a:p>
            <a:pPr marL="171450" indent="-171450">
              <a:buFont typeface="Arial" panose="020B0604020202020204" pitchFamily="34" charset="0"/>
              <a:buChar char="•"/>
            </a:pPr>
            <a:r>
              <a:rPr lang="en-US" dirty="0"/>
              <a:t>Invite big tape end-users to the conference like Automobile OEM's or big Players from the electronic market. </a:t>
            </a:r>
            <a:r>
              <a:rPr lang="en-US" dirty="0">
                <a:solidFill>
                  <a:srgbClr val="00B0F0"/>
                </a:solidFill>
              </a:rPr>
              <a:t>(Mondi)</a:t>
            </a:r>
            <a:endParaRPr lang="en-US" dirty="0"/>
          </a:p>
          <a:p>
            <a:pPr marL="171450" indent="-171450">
              <a:buFont typeface="Arial" panose="020B0604020202020204" pitchFamily="34" charset="0"/>
              <a:buChar char="•"/>
            </a:pPr>
            <a:r>
              <a:rPr lang="en-US" dirty="0"/>
              <a:t>We are happy with </a:t>
            </a:r>
            <a:r>
              <a:rPr lang="en-US" dirty="0" err="1"/>
              <a:t>Afera's</a:t>
            </a:r>
            <a:r>
              <a:rPr lang="en-US" dirty="0"/>
              <a:t> present performance. </a:t>
            </a:r>
            <a:r>
              <a:rPr lang="en-US" dirty="0">
                <a:solidFill>
                  <a:srgbClr val="00B0F0"/>
                </a:solidFill>
              </a:rPr>
              <a:t>(VITO </a:t>
            </a:r>
            <a:r>
              <a:rPr lang="en-US" dirty="0" err="1">
                <a:solidFill>
                  <a:srgbClr val="00B0F0"/>
                </a:solidFill>
              </a:rPr>
              <a:t>Irmen</a:t>
            </a:r>
            <a:r>
              <a:rPr lang="en-US" dirty="0">
                <a:solidFill>
                  <a:srgbClr val="00B0F0"/>
                </a:solidFill>
              </a:rPr>
              <a:t>)</a:t>
            </a:r>
            <a:endParaRPr lang="en-US" dirty="0"/>
          </a:p>
          <a:p>
            <a:pPr marL="171450" indent="-171450">
              <a:buFont typeface="Arial" panose="020B0604020202020204" pitchFamily="34" charset="0"/>
              <a:buChar char="•"/>
            </a:pPr>
            <a:r>
              <a:rPr lang="en-US" dirty="0"/>
              <a:t>Better market research data and tools to assist the industry </a:t>
            </a:r>
            <a:r>
              <a:rPr lang="en-US" dirty="0">
                <a:solidFill>
                  <a:srgbClr val="00B0F0"/>
                </a:solidFill>
              </a:rPr>
              <a:t>(Atlas)</a:t>
            </a:r>
            <a:endParaRPr lang="en-US" dirty="0"/>
          </a:p>
          <a:p>
            <a:pPr marL="171450" indent="-171450">
              <a:buFont typeface="Arial" panose="020B0604020202020204" pitchFamily="34" charset="0"/>
              <a:buChar char="•"/>
            </a:pPr>
            <a:r>
              <a:rPr lang="en-US" dirty="0"/>
              <a:t>Initiation and coordination of exchange of topics within the supply chain (supplier, manufacturer, end user) </a:t>
            </a:r>
            <a:r>
              <a:rPr lang="en-US" dirty="0">
                <a:solidFill>
                  <a:srgbClr val="00B0F0"/>
                </a:solidFill>
              </a:rPr>
              <a:t>(</a:t>
            </a:r>
            <a:r>
              <a:rPr lang="en-US" dirty="0" err="1">
                <a:solidFill>
                  <a:srgbClr val="00B0F0"/>
                </a:solidFill>
              </a:rPr>
              <a:t>Artimelt</a:t>
            </a:r>
            <a:r>
              <a:rPr lang="en-US" dirty="0">
                <a:solidFill>
                  <a:srgbClr val="00B0F0"/>
                </a:solidFill>
              </a:rPr>
              <a:t>)</a:t>
            </a:r>
            <a:endParaRPr lang="en-US" dirty="0"/>
          </a:p>
          <a:p>
            <a:pPr marL="171450" indent="-171450">
              <a:buFont typeface="Arial" panose="020B0604020202020204" pitchFamily="34" charset="0"/>
              <a:buChar char="•"/>
            </a:pPr>
            <a:r>
              <a:rPr lang="en-US" dirty="0"/>
              <a:t>Hosting events in conjunction with regional associations </a:t>
            </a:r>
            <a:r>
              <a:rPr lang="en-US" dirty="0">
                <a:solidFill>
                  <a:srgbClr val="00B0F0"/>
                </a:solidFill>
              </a:rPr>
              <a:t>(</a:t>
            </a:r>
            <a:r>
              <a:rPr lang="en-US" dirty="0" err="1">
                <a:solidFill>
                  <a:srgbClr val="00B0F0"/>
                </a:solidFill>
              </a:rPr>
              <a:t>Organik</a:t>
            </a:r>
            <a:r>
              <a:rPr lang="en-US">
                <a:solidFill>
                  <a:srgbClr val="00B0F0"/>
                </a:solidFill>
              </a:rPr>
              <a: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xmlns="" val="1389521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Which other industry (or related) associations are you a member of?</a:t>
            </a:r>
          </a:p>
        </p:txBody>
      </p:sp>
      <p:sp>
        <p:nvSpPr>
          <p:cNvPr id="3" name="Content Placeholder 2"/>
          <p:cNvSpPr>
            <a:spLocks noGrp="1"/>
          </p:cNvSpPr>
          <p:nvPr>
            <p:ph idx="1"/>
          </p:nvPr>
        </p:nvSpPr>
        <p:spPr/>
        <p:txBody>
          <a:bodyPr/>
          <a:lstStyle/>
          <a:p>
            <a:r>
              <a:t>Answered: 30    Skipped: 36</a:t>
            </a:r>
          </a:p>
        </p:txBody>
      </p:sp>
      <p:pic>
        <p:nvPicPr>
          <p:cNvPr id="4" name="Picture 3" descr="chart9138447260.png"/>
          <p:cNvPicPr>
            <a:picLocks noChangeAspect="1"/>
          </p:cNvPicPr>
          <p:nvPr/>
        </p:nvPicPr>
        <p:blipFill>
          <a:blip r:embed="rId2"/>
          <a:stretch>
            <a:fillRect/>
          </a:stretch>
        </p:blipFill>
        <p:spPr>
          <a:xfrm>
            <a:off x="1789554" y="861221"/>
            <a:ext cx="5388428" cy="408214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Which other industry (or related) associations are you a member of?</a:t>
            </a:r>
          </a:p>
        </p:txBody>
      </p:sp>
      <p:sp>
        <p:nvSpPr>
          <p:cNvPr id="3" name="Content Placeholder 2"/>
          <p:cNvSpPr>
            <a:spLocks noGrp="1"/>
          </p:cNvSpPr>
          <p:nvPr>
            <p:ph idx="1"/>
          </p:nvPr>
        </p:nvSpPr>
        <p:spPr/>
        <p:txBody>
          <a:bodyPr/>
          <a:lstStyle/>
          <a:p>
            <a:r>
              <a:t>Answered: 30    Skipped: 36</a:t>
            </a:r>
          </a:p>
        </p:txBody>
      </p:sp>
      <p:pic>
        <p:nvPicPr>
          <p:cNvPr id="4" name="Picture 3" descr="table9138447260.png"/>
          <p:cNvPicPr>
            <a:picLocks noChangeAspect="1"/>
          </p:cNvPicPr>
          <p:nvPr/>
        </p:nvPicPr>
        <p:blipFill>
          <a:blip r:embed="rId2"/>
          <a:stretch>
            <a:fillRect/>
          </a:stretch>
        </p:blipFill>
        <p:spPr>
          <a:xfrm>
            <a:off x="1049658" y="1498491"/>
            <a:ext cx="5388428" cy="277585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Q15: Additional comments</a:t>
            </a:r>
          </a:p>
        </p:txBody>
      </p:sp>
      <p:sp>
        <p:nvSpPr>
          <p:cNvPr id="3" name="Content Placeholder 2"/>
          <p:cNvSpPr>
            <a:spLocks noGrp="1"/>
          </p:cNvSpPr>
          <p:nvPr>
            <p:ph idx="1"/>
          </p:nvPr>
        </p:nvSpPr>
        <p:spPr>
          <a:xfrm>
            <a:off x="205878" y="774797"/>
            <a:ext cx="8407630" cy="4090369"/>
          </a:xfrm>
        </p:spPr>
        <p:txBody>
          <a:bodyPr numCol="1">
            <a:normAutofit/>
          </a:bodyPr>
          <a:lstStyle/>
          <a:p>
            <a:pPr marL="171450" indent="-171450">
              <a:buFont typeface="Arial" panose="020B0604020202020204" pitchFamily="34" charset="0"/>
              <a:buChar char="•"/>
            </a:pPr>
            <a:r>
              <a:rPr lang="en-US" dirty="0"/>
              <a:t>To become a member in one of the committees it would be interesting to know how much work this will be. We are a </a:t>
            </a:r>
            <a:r>
              <a:rPr lang="en-US" dirty="0" err="1"/>
              <a:t>afera</a:t>
            </a:r>
            <a:r>
              <a:rPr lang="en-US" dirty="0"/>
              <a:t> member since one year and are interested to become a committee member but we need to know more about it. (</a:t>
            </a:r>
            <a:r>
              <a:rPr lang="en-US" dirty="0" err="1"/>
              <a:t>Volz</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Overall I believe AFERA is doing a nice job, bringing together key players of the adhesive tape industry and giving insights in new evolutions.(Nitto)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yearly membership fee of 2.200,- Euro is quite high.(Nippon)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Good Initiative...The more outside-in view we can get to improve AFERA the better (tesa)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Afera is on a good track with strong global impact.</a:t>
            </a:r>
          </a:p>
          <a:p>
            <a:pPr marL="171450" indent="-171450">
              <a:buFont typeface="Arial" panose="020B0604020202020204" pitchFamily="34" charset="0"/>
              <a:buChar char="•"/>
            </a:pPr>
            <a:r>
              <a:rPr lang="en-US" dirty="0"/>
              <a:t>More good market data for annual conference are needed. Question is: how to obtain it.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Afera should help us to solve some quality issues during production of adhesive tapes by technical </a:t>
            </a:r>
            <a:r>
              <a:rPr lang="en-US" dirty="0" err="1"/>
              <a:t>committe</a:t>
            </a:r>
            <a:r>
              <a:rPr lang="en-US" dirty="0"/>
              <a:t> and/or some consulting based organizations. (</a:t>
            </a:r>
            <a:r>
              <a:rPr lang="en-US" dirty="0" err="1"/>
              <a:t>Süper</a:t>
            </a:r>
            <a:r>
              <a:rPr lang="en-US" dirty="0"/>
              <a:t> Film)</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xmlns="" val="1313932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Would you allow us to contact you to discuss your point of view?</a:t>
            </a:r>
          </a:p>
        </p:txBody>
      </p:sp>
      <p:sp>
        <p:nvSpPr>
          <p:cNvPr id="3" name="Content Placeholder 2"/>
          <p:cNvSpPr>
            <a:spLocks noGrp="1"/>
          </p:cNvSpPr>
          <p:nvPr>
            <p:ph idx="1"/>
          </p:nvPr>
        </p:nvSpPr>
        <p:spPr/>
        <p:txBody>
          <a:bodyPr/>
          <a:lstStyle/>
          <a:p>
            <a:r>
              <a:t>Answered: 53    Skipped: 13</a:t>
            </a:r>
          </a:p>
        </p:txBody>
      </p:sp>
      <p:pic>
        <p:nvPicPr>
          <p:cNvPr id="4" name="Picture 3" descr="chart9138452890.png"/>
          <p:cNvPicPr>
            <a:picLocks noChangeAspect="1"/>
          </p:cNvPicPr>
          <p:nvPr/>
        </p:nvPicPr>
        <p:blipFill>
          <a:blip r:embed="rId2"/>
          <a:stretch>
            <a:fillRect/>
          </a:stretch>
        </p:blipFill>
        <p:spPr>
          <a:xfrm>
            <a:off x="1049658" y="1498491"/>
            <a:ext cx="5388428" cy="226785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Would you allow us to contact you to discuss your point of view?</a:t>
            </a:r>
          </a:p>
        </p:txBody>
      </p:sp>
      <p:sp>
        <p:nvSpPr>
          <p:cNvPr id="3" name="Content Placeholder 2"/>
          <p:cNvSpPr>
            <a:spLocks noGrp="1"/>
          </p:cNvSpPr>
          <p:nvPr>
            <p:ph idx="1"/>
          </p:nvPr>
        </p:nvSpPr>
        <p:spPr/>
        <p:txBody>
          <a:bodyPr/>
          <a:lstStyle/>
          <a:p>
            <a:r>
              <a:t>Answered: 53    Skipped: 13</a:t>
            </a:r>
          </a:p>
        </p:txBody>
      </p:sp>
      <p:pic>
        <p:nvPicPr>
          <p:cNvPr id="4" name="Picture 3" descr="table913845289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Q1 &amp; Q2: Name, Company, Function</a:t>
            </a:r>
            <a:endParaRPr lang="en-US" dirty="0"/>
          </a:p>
        </p:txBody>
      </p:sp>
      <p:sp>
        <p:nvSpPr>
          <p:cNvPr id="9" name="Tijdelijke aanduiding voor inhoud 8"/>
          <p:cNvSpPr>
            <a:spLocks noGrp="1"/>
          </p:cNvSpPr>
          <p:nvPr>
            <p:ph idx="1"/>
          </p:nvPr>
        </p:nvSpPr>
        <p:spPr/>
        <p:txBody>
          <a:bodyPr/>
          <a:lstStyle/>
          <a:p>
            <a:r>
              <a:rPr lang="nl-NL" dirty="0"/>
              <a:t>See separate Word </a:t>
            </a:r>
            <a:r>
              <a:rPr lang="nl-NL" dirty="0" err="1"/>
              <a:t>doc</a:t>
            </a:r>
            <a:endParaRPr lang="nl-NL" dirty="0"/>
          </a:p>
        </p:txBody>
      </p:sp>
    </p:spTree>
    <p:extLst>
      <p:ext uri="{BB962C8B-B14F-4D97-AF65-F5344CB8AC3E}">
        <p14:creationId xmlns:p14="http://schemas.microsoft.com/office/powerpoint/2010/main" xmlns="" val="617911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My organisation is a/an</a:t>
            </a:r>
          </a:p>
        </p:txBody>
      </p:sp>
      <p:sp>
        <p:nvSpPr>
          <p:cNvPr id="3" name="Content Placeholder 2"/>
          <p:cNvSpPr>
            <a:spLocks noGrp="1"/>
          </p:cNvSpPr>
          <p:nvPr>
            <p:ph idx="1"/>
          </p:nvPr>
        </p:nvSpPr>
        <p:spPr/>
        <p:txBody>
          <a:bodyPr/>
          <a:lstStyle/>
          <a:p>
            <a:r>
              <a:t>Answered: 63    Skipped: 3</a:t>
            </a:r>
          </a:p>
        </p:txBody>
      </p:sp>
      <p:pic>
        <p:nvPicPr>
          <p:cNvPr id="4" name="Picture 3" descr="chart9137919330.png"/>
          <p:cNvPicPr>
            <a:picLocks noChangeAspect="1"/>
          </p:cNvPicPr>
          <p:nvPr/>
        </p:nvPicPr>
        <p:blipFill>
          <a:blip r:embed="rId2"/>
          <a:stretch>
            <a:fillRect/>
          </a:stretch>
        </p:blipFill>
        <p:spPr>
          <a:xfrm>
            <a:off x="1049658" y="1061358"/>
            <a:ext cx="5388428" cy="40821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My organisation is a/an</a:t>
            </a:r>
          </a:p>
        </p:txBody>
      </p:sp>
      <p:sp>
        <p:nvSpPr>
          <p:cNvPr id="3" name="Content Placeholder 2"/>
          <p:cNvSpPr>
            <a:spLocks noGrp="1"/>
          </p:cNvSpPr>
          <p:nvPr>
            <p:ph idx="1"/>
          </p:nvPr>
        </p:nvSpPr>
        <p:spPr/>
        <p:txBody>
          <a:bodyPr/>
          <a:lstStyle/>
          <a:p>
            <a:r>
              <a:t>Answered: 63    Skipped: 3</a:t>
            </a:r>
          </a:p>
        </p:txBody>
      </p:sp>
      <p:pic>
        <p:nvPicPr>
          <p:cNvPr id="4" name="Picture 3" descr="table9137919330.png"/>
          <p:cNvPicPr>
            <a:picLocks noChangeAspect="1"/>
          </p:cNvPicPr>
          <p:nvPr/>
        </p:nvPicPr>
        <p:blipFill>
          <a:blip r:embed="rId2"/>
          <a:stretch>
            <a:fillRect/>
          </a:stretch>
        </p:blipFill>
        <p:spPr>
          <a:xfrm>
            <a:off x="1049658" y="1498491"/>
            <a:ext cx="5388428" cy="30661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Please use the following scale to indicate how much you agree with the following statements: 0 (do not agree) - 4 (strongly agree)</a:t>
            </a:r>
          </a:p>
        </p:txBody>
      </p:sp>
      <p:sp>
        <p:nvSpPr>
          <p:cNvPr id="3" name="Content Placeholder 2"/>
          <p:cNvSpPr>
            <a:spLocks noGrp="1"/>
          </p:cNvSpPr>
          <p:nvPr>
            <p:ph idx="1"/>
          </p:nvPr>
        </p:nvSpPr>
        <p:spPr/>
        <p:txBody>
          <a:bodyPr/>
          <a:lstStyle/>
          <a:p>
            <a:r>
              <a:t>Answered: 59    Skipped: 7</a:t>
            </a:r>
          </a:p>
        </p:txBody>
      </p:sp>
      <p:pic>
        <p:nvPicPr>
          <p:cNvPr id="4" name="Picture 3" descr="chart9137934100.png"/>
          <p:cNvPicPr>
            <a:picLocks noChangeAspect="1"/>
          </p:cNvPicPr>
          <p:nvPr/>
        </p:nvPicPr>
        <p:blipFill>
          <a:blip r:embed="rId2"/>
          <a:stretch>
            <a:fillRect/>
          </a:stretch>
        </p:blipFill>
        <p:spPr>
          <a:xfrm>
            <a:off x="1482427" y="1086662"/>
            <a:ext cx="5388428" cy="3719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Please use the following scale to indicate how much you agree with the following statements: 0 (do not agree) - 4 (strongly agree)</a:t>
            </a:r>
          </a:p>
        </p:txBody>
      </p:sp>
      <p:sp>
        <p:nvSpPr>
          <p:cNvPr id="3" name="Content Placeholder 2"/>
          <p:cNvSpPr>
            <a:spLocks noGrp="1"/>
          </p:cNvSpPr>
          <p:nvPr>
            <p:ph idx="1"/>
          </p:nvPr>
        </p:nvSpPr>
        <p:spPr/>
        <p:txBody>
          <a:bodyPr/>
          <a:lstStyle/>
          <a:p>
            <a:r>
              <a:t>Answered: 59    Skipped: 7</a:t>
            </a:r>
          </a:p>
        </p:txBody>
      </p:sp>
      <p:pic>
        <p:nvPicPr>
          <p:cNvPr id="4" name="Picture 3" descr="table9137934100.png"/>
          <p:cNvPicPr>
            <a:picLocks noChangeAspect="1"/>
          </p:cNvPicPr>
          <p:nvPr/>
        </p:nvPicPr>
        <p:blipFill>
          <a:blip r:embed="rId2"/>
          <a:stretch>
            <a:fillRect/>
          </a:stretch>
        </p:blipFill>
        <p:spPr>
          <a:xfrm>
            <a:off x="1049658" y="1498491"/>
            <a:ext cx="5388428" cy="26851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a:t>
            </a:r>
            <a:r>
              <a:rPr lang="nl-NL" dirty="0"/>
              <a:t>5</a:t>
            </a:r>
            <a:r>
              <a:rPr dirty="0"/>
              <a:t>: </a:t>
            </a:r>
            <a:r>
              <a:rPr lang="nl-NL" dirty="0"/>
              <a:t>On a </a:t>
            </a:r>
            <a:r>
              <a:rPr lang="nl-NL" dirty="0" err="1"/>
              <a:t>scale</a:t>
            </a:r>
            <a:r>
              <a:rPr lang="nl-NL" dirty="0"/>
              <a:t> of 0 </a:t>
            </a:r>
            <a:r>
              <a:rPr lang="nl-NL" dirty="0" err="1"/>
              <a:t>to</a:t>
            </a:r>
            <a:r>
              <a:rPr lang="nl-NL" dirty="0"/>
              <a:t> 4 (0 = none, 4 = </a:t>
            </a:r>
            <a:r>
              <a:rPr lang="nl-NL" dirty="0" err="1"/>
              <a:t>very</a:t>
            </a:r>
            <a:r>
              <a:rPr lang="nl-NL" dirty="0"/>
              <a:t> </a:t>
            </a:r>
            <a:r>
              <a:rPr lang="nl-NL" dirty="0" err="1"/>
              <a:t>much</a:t>
            </a:r>
            <a:r>
              <a:rPr lang="nl-NL" dirty="0"/>
              <a:t>), </a:t>
            </a:r>
            <a:r>
              <a:rPr lang="nl-NL" dirty="0" err="1"/>
              <a:t>what</a:t>
            </a:r>
            <a:r>
              <a:rPr lang="nl-NL" dirty="0"/>
              <a:t> </a:t>
            </a:r>
            <a:r>
              <a:rPr lang="nl-NL" dirty="0" err="1"/>
              <a:t>value</a:t>
            </a:r>
            <a:r>
              <a:rPr lang="nl-NL" dirty="0"/>
              <a:t> </a:t>
            </a:r>
            <a:r>
              <a:rPr lang="nl-NL" dirty="0" err="1"/>
              <a:t>would</a:t>
            </a:r>
            <a:r>
              <a:rPr lang="nl-NL" dirty="0"/>
              <a:t> </a:t>
            </a:r>
            <a:r>
              <a:rPr lang="nl-NL" dirty="0" err="1"/>
              <a:t>you</a:t>
            </a:r>
            <a:r>
              <a:rPr lang="nl-NL" dirty="0"/>
              <a:t> </a:t>
            </a:r>
            <a:r>
              <a:rPr lang="nl-NL" dirty="0" err="1"/>
              <a:t>place</a:t>
            </a:r>
            <a:r>
              <a:rPr lang="nl-NL" dirty="0"/>
              <a:t> on Afera </a:t>
            </a:r>
            <a:r>
              <a:rPr lang="nl-NL" dirty="0" err="1"/>
              <a:t>membership</a:t>
            </a:r>
            <a:r>
              <a:rPr lang="nl-NL" dirty="0"/>
              <a:t>?</a:t>
            </a:r>
            <a:endParaRPr dirty="0"/>
          </a:p>
        </p:txBody>
      </p:sp>
      <p:sp>
        <p:nvSpPr>
          <p:cNvPr id="3" name="Content Placeholder 2"/>
          <p:cNvSpPr>
            <a:spLocks noGrp="1"/>
          </p:cNvSpPr>
          <p:nvPr>
            <p:ph idx="1"/>
          </p:nvPr>
        </p:nvSpPr>
        <p:spPr/>
        <p:txBody>
          <a:bodyPr/>
          <a:lstStyle/>
          <a:p>
            <a:r>
              <a:rPr dirty="0"/>
              <a:t>Answered: </a:t>
            </a:r>
            <a:r>
              <a:rPr lang="nl-NL" dirty="0"/>
              <a:t>63</a:t>
            </a:r>
            <a:r>
              <a:rPr dirty="0"/>
              <a:t>    Skipped: </a:t>
            </a:r>
            <a:r>
              <a:rPr lang="nl-NL" dirty="0"/>
              <a:t>3</a:t>
            </a:r>
            <a:endParaRPr dirty="0"/>
          </a:p>
        </p:txBody>
      </p:sp>
      <p:sp>
        <p:nvSpPr>
          <p:cNvPr id="5" name="Tekstvak 4"/>
          <p:cNvSpPr txBox="1"/>
          <p:nvPr/>
        </p:nvSpPr>
        <p:spPr>
          <a:xfrm>
            <a:off x="1207566" y="1535634"/>
            <a:ext cx="6428721" cy="1938992"/>
          </a:xfrm>
          <a:prstGeom prst="rect">
            <a:avLst/>
          </a:prstGeom>
          <a:noFill/>
        </p:spPr>
        <p:txBody>
          <a:bodyPr wrap="square" rtlCol="0">
            <a:spAutoFit/>
          </a:bodyPr>
          <a:lstStyle/>
          <a:p>
            <a:r>
              <a:rPr lang="nl-NL" sz="2400" dirty="0"/>
              <a:t>0 = 0%</a:t>
            </a:r>
          </a:p>
          <a:p>
            <a:r>
              <a:rPr lang="nl-NL" sz="2400" dirty="0"/>
              <a:t>1 = 0%</a:t>
            </a:r>
          </a:p>
          <a:p>
            <a:r>
              <a:rPr lang="nl-NL" sz="2400" dirty="0"/>
              <a:t>2 = 6%</a:t>
            </a:r>
          </a:p>
          <a:p>
            <a:r>
              <a:rPr lang="nl-NL" sz="2400" dirty="0"/>
              <a:t>3 = 67%</a:t>
            </a:r>
          </a:p>
          <a:p>
            <a:r>
              <a:rPr lang="nl-NL" sz="2400" dirty="0"/>
              <a:t>4 = 27%</a:t>
            </a:r>
          </a:p>
        </p:txBody>
      </p:sp>
    </p:spTree>
    <p:extLst>
      <p:ext uri="{BB962C8B-B14F-4D97-AF65-F5344CB8AC3E}">
        <p14:creationId xmlns:p14="http://schemas.microsoft.com/office/powerpoint/2010/main" xmlns="" val="3480121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Why do you feel membership in Afera is important for your organisation?</a:t>
            </a:r>
          </a:p>
        </p:txBody>
      </p:sp>
      <p:sp>
        <p:nvSpPr>
          <p:cNvPr id="3" name="Content Placeholder 2"/>
          <p:cNvSpPr>
            <a:spLocks noGrp="1"/>
          </p:cNvSpPr>
          <p:nvPr>
            <p:ph idx="1"/>
          </p:nvPr>
        </p:nvSpPr>
        <p:spPr/>
        <p:txBody>
          <a:bodyPr/>
          <a:lstStyle/>
          <a:p>
            <a:r>
              <a:t>Answered: 54    Skipped: 12</a:t>
            </a:r>
          </a:p>
        </p:txBody>
      </p:sp>
      <p:pic>
        <p:nvPicPr>
          <p:cNvPr id="4" name="Picture 3" descr="chart9138015280.png"/>
          <p:cNvPicPr>
            <a:picLocks noChangeAspect="1"/>
          </p:cNvPicPr>
          <p:nvPr/>
        </p:nvPicPr>
        <p:blipFill>
          <a:blip r:embed="rId2"/>
          <a:stretch>
            <a:fillRect/>
          </a:stretch>
        </p:blipFill>
        <p:spPr>
          <a:xfrm>
            <a:off x="2142905" y="458852"/>
            <a:ext cx="4958293" cy="4591012"/>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697</TotalTime>
  <Words>1411</Words>
  <Application>Microsoft Office PowerPoint</Application>
  <PresentationFormat>Diavoorstelling (16:9)</PresentationFormat>
  <Paragraphs>135</Paragraphs>
  <Slides>26</Slides>
  <Notes>0</Notes>
  <HiddenSlides>0</HiddenSlides>
  <MMClips>0</MMClips>
  <ScaleCrop>false</ScaleCrop>
  <HeadingPairs>
    <vt:vector size="4" baseType="variant">
      <vt:variant>
        <vt:lpstr>Thema</vt:lpstr>
      </vt:variant>
      <vt:variant>
        <vt:i4>3</vt:i4>
      </vt:variant>
      <vt:variant>
        <vt:lpstr>Diatitels</vt:lpstr>
      </vt:variant>
      <vt:variant>
        <vt:i4>26</vt:i4>
      </vt:variant>
    </vt:vector>
  </HeadingPairs>
  <TitlesOfParts>
    <vt:vector size="29" baseType="lpstr">
      <vt:lpstr>SM-template-20140529</vt:lpstr>
      <vt:lpstr>Data slides</vt:lpstr>
      <vt:lpstr>Response Summary</vt:lpstr>
      <vt:lpstr>Dia 1</vt:lpstr>
      <vt:lpstr>66</vt:lpstr>
      <vt:lpstr>Q1 &amp; Q2: Name, Company, Function</vt:lpstr>
      <vt:lpstr>Q3: My organisation is a/an</vt:lpstr>
      <vt:lpstr>Q3: My organisation is a/an</vt:lpstr>
      <vt:lpstr>Q4: Please use the following scale to indicate how much you agree with the following statements: 0 (do not agree) - 4 (strongly agree)</vt:lpstr>
      <vt:lpstr>Q4: Please use the following scale to indicate how much you agree with the following statements: 0 (do not agree) - 4 (strongly agree)</vt:lpstr>
      <vt:lpstr>Q5: On a scale of 0 to 4 (0 = none, 4 = very much), what value would you place on Afera membership?</vt:lpstr>
      <vt:lpstr>Q6: Why do you feel membership in Afera is important for your organisation?</vt:lpstr>
      <vt:lpstr>Q6: Why do you feel membership in Afera is important for your organisation?</vt:lpstr>
      <vt:lpstr>Q6: Why do you feel membership in Afera is important for your organisation?</vt:lpstr>
      <vt:lpstr>Q7: How many times has someone from your company (who is not on an Afera Committee) attended an Afera event?</vt:lpstr>
      <vt:lpstr>Q7: How many times has someone from your company (who is not on an Afera Committee) attended an Afera event?</vt:lpstr>
      <vt:lpstr>Q8: What European country/city is your prefered location for the Annual Conference?</vt:lpstr>
      <vt:lpstr>Q9: When would you prefer the Annual Conference to take place?</vt:lpstr>
      <vt:lpstr>Q9: When would you prefer the Annual Conference to take place?</vt:lpstr>
      <vt:lpstr>Q10: Please indicate theimportance of topicsyou would most like covered at the Annual Conference:</vt:lpstr>
      <vt:lpstr>Q10: Please indicate theimportance of topicsyou would most like covered at the Annual Conference:</vt:lpstr>
      <vt:lpstr>Q11: Would you be willing to invest time in one of Afera’s Committees?</vt:lpstr>
      <vt:lpstr>Q12: On a scale of 0 to 4 (0 = not at all, 4 = highly), how satisfied are you with Afera’s website, afera.com, in terms of content and user-friendliness?</vt:lpstr>
      <vt:lpstr>Q13: In your opinion, how could Afera increase its membership value?</vt:lpstr>
      <vt:lpstr>Q14: Which other industry (or related) associations are you a member of?</vt:lpstr>
      <vt:lpstr>Q14: Which other industry (or related) associations are you a member of?</vt:lpstr>
      <vt:lpstr>Q15: Additional comments</vt:lpstr>
      <vt:lpstr>Q16: Would you allow us to contact you to discuss your point of view?</vt:lpstr>
      <vt:lpstr>Q16: Would you allow us to contact you to discuss your point of view?</vt:lpstr>
    </vt:vector>
  </TitlesOfParts>
  <Company>SurveyMonkey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Bathsheba</cp:lastModifiedBy>
  <cp:revision>55</cp:revision>
  <dcterms:created xsi:type="dcterms:W3CDTF">2014-01-30T23:18:11Z</dcterms:created>
  <dcterms:modified xsi:type="dcterms:W3CDTF">2016-11-20T21:04:49Z</dcterms:modified>
</cp:coreProperties>
</file>